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70" r:id="rId2"/>
    <p:sldId id="288" r:id="rId3"/>
    <p:sldId id="289" r:id="rId4"/>
    <p:sldId id="290" r:id="rId5"/>
    <p:sldId id="308" r:id="rId6"/>
    <p:sldId id="271" r:id="rId7"/>
    <p:sldId id="330" r:id="rId8"/>
    <p:sldId id="334" r:id="rId9"/>
    <p:sldId id="335" r:id="rId10"/>
    <p:sldId id="333" r:id="rId11"/>
    <p:sldId id="311" r:id="rId12"/>
    <p:sldId id="306" r:id="rId13"/>
    <p:sldId id="310" r:id="rId14"/>
    <p:sldId id="316" r:id="rId15"/>
    <p:sldId id="317" r:id="rId16"/>
    <p:sldId id="315" r:id="rId17"/>
    <p:sldId id="318" r:id="rId18"/>
    <p:sldId id="314" r:id="rId19"/>
    <p:sldId id="320" r:id="rId20"/>
    <p:sldId id="326" r:id="rId21"/>
    <p:sldId id="327" r:id="rId22"/>
    <p:sldId id="328" r:id="rId23"/>
    <p:sldId id="312" r:id="rId24"/>
    <p:sldId id="321" r:id="rId25"/>
    <p:sldId id="322" r:id="rId26"/>
    <p:sldId id="323" r:id="rId27"/>
    <p:sldId id="324" r:id="rId28"/>
    <p:sldId id="325" r:id="rId29"/>
    <p:sldId id="329" r:id="rId30"/>
    <p:sldId id="337" r:id="rId31"/>
    <p:sldId id="304" r:id="rId32"/>
    <p:sldId id="336" r:id="rId33"/>
    <p:sldId id="269" r:id="rId34"/>
    <p:sldId id="313" r:id="rId35"/>
  </p:sldIdLst>
  <p:sldSz cx="12188825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F3F3F3"/>
    <a:srgbClr val="000000"/>
    <a:srgbClr val="EF5361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3" autoAdjust="0"/>
    <p:restoredTop sz="94947" autoAdjust="0"/>
  </p:normalViewPr>
  <p:slideViewPr>
    <p:cSldViewPr>
      <p:cViewPr varScale="1">
        <p:scale>
          <a:sx n="103" d="100"/>
          <a:sy n="103" d="100"/>
        </p:scale>
        <p:origin x="138" y="564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285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8F1A24-38E9-454F-A9A3-591F5B32C539}" type="datetime1">
              <a:rPr lang="en-GB" smtClean="0"/>
              <a:t>2023-05-11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ECC51D-0A7B-466F-80F2-DF6FFADCC219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971FF-EF28-4195-A575-329446EFAA55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Insert a map of your country.</a:t>
            </a:r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127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3093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944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924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713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393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4236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221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345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82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546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458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Insert a picture of one of the geographical features of your country.</a:t>
            </a:r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79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217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956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24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en-GB" noProof="0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30C9-8892-4D98-9284-FD26F32736D4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83C06-2F4C-4E73-B76C-11F566D45587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504714-F70B-4829-AA56-FC0D4172369C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73199A-AA22-4783-9B78-E6BAF742E90E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742A2E-C4EA-4982-BD99-9407BF3973B9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E9FAB5-6943-430D-A672-BA805B4ABCB0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2D7FB-606A-41F7-B294-9614D2C23B81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13B321-6348-49CF-8032-2298D5D634EA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DDC4B0-8706-4BE3-8A08-E6E71AF82FA1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r>
              <a:rPr lang="en-GB" noProof="0" dirty="0"/>
              <a:t>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7D1566-0F23-48A5-BCEC-41A21B7A1F90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B6E7E3-007A-4704-BF50-E4B1E4D0E158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GB" sz="24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55A4F043-EB1D-4429-BDCF-F7E353EE3F48}" type="datetime1">
              <a:rPr lang="en-GB" noProof="0" smtClean="0"/>
              <a:t>2023-05-11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36C87F6-986D-49E6-AF40-1B3A1EE8064D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openxmlformats.org/officeDocument/2006/relationships/image" Target="../media/image32.png"/><Relationship Id="rId21" Type="http://schemas.microsoft.com/office/2007/relationships/hdphoto" Target="../media/hdphoto15.wdp"/><Relationship Id="rId7" Type="http://schemas.openxmlformats.org/officeDocument/2006/relationships/image" Target="../media/image35.png"/><Relationship Id="rId12" Type="http://schemas.microsoft.com/office/2007/relationships/hdphoto" Target="../media/hdphoto11.wdp"/><Relationship Id="rId17" Type="http://schemas.microsoft.com/office/2007/relationships/hdphoto" Target="../media/hdphoto13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38.png"/><Relationship Id="rId24" Type="http://schemas.openxmlformats.org/officeDocument/2006/relationships/image" Target="../media/image46.png"/><Relationship Id="rId5" Type="http://schemas.openxmlformats.org/officeDocument/2006/relationships/image" Target="../media/image34.png"/><Relationship Id="rId15" Type="http://schemas.microsoft.com/office/2007/relationships/hdphoto" Target="../media/hdphoto12.wdp"/><Relationship Id="rId23" Type="http://schemas.openxmlformats.org/officeDocument/2006/relationships/image" Target="../media/image45.png"/><Relationship Id="rId10" Type="http://schemas.openxmlformats.org/officeDocument/2006/relationships/image" Target="../media/image37.png"/><Relationship Id="rId19" Type="http://schemas.microsoft.com/office/2007/relationships/hdphoto" Target="../media/hdphoto14.wdp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microsoft.com/office/2007/relationships/hdphoto" Target="../media/hdphoto13.wdp"/><Relationship Id="rId18" Type="http://schemas.openxmlformats.org/officeDocument/2006/relationships/image" Target="../media/image48.png"/><Relationship Id="rId3" Type="http://schemas.openxmlformats.org/officeDocument/2006/relationships/image" Target="../media/image34.png"/><Relationship Id="rId21" Type="http://schemas.openxmlformats.org/officeDocument/2006/relationships/image" Target="../media/image50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17" Type="http://schemas.microsoft.com/office/2007/relationships/hdphoto" Target="../media/hdphoto15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.png"/><Relationship Id="rId20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35.png"/><Relationship Id="rId15" Type="http://schemas.microsoft.com/office/2007/relationships/hdphoto" Target="../media/hdphoto14.wdp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microsoft.com/office/2007/relationships/hdphoto" Target="../media/hdphoto9.wdp"/><Relationship Id="rId9" Type="http://schemas.openxmlformats.org/officeDocument/2006/relationships/image" Target="../media/image47.png"/><Relationship Id="rId14" Type="http://schemas.openxmlformats.org/officeDocument/2006/relationships/image" Target="../media/image42.png"/><Relationship Id="rId22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40.png"/><Relationship Id="rId18" Type="http://schemas.microsoft.com/office/2007/relationships/hdphoto" Target="../media/hdphoto18.wdp"/><Relationship Id="rId3" Type="http://schemas.openxmlformats.org/officeDocument/2006/relationships/image" Target="../media/image52.png"/><Relationship Id="rId21" Type="http://schemas.openxmlformats.org/officeDocument/2006/relationships/image" Target="../media/image64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6" Type="http://schemas.microsoft.com/office/2007/relationships/hdphoto" Target="../media/hdphoto17.wdp"/><Relationship Id="rId20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openxmlformats.org/officeDocument/2006/relationships/image" Target="../media/image59.png"/><Relationship Id="rId19" Type="http://schemas.openxmlformats.org/officeDocument/2006/relationships/image" Target="../media/image43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microsoft.com/office/2007/relationships/hdphoto" Target="../media/hdphoto12.wdp"/><Relationship Id="rId22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microsoft.com/office/2007/relationships/hdphoto" Target="../media/hdphoto17.wdp"/><Relationship Id="rId3" Type="http://schemas.openxmlformats.org/officeDocument/2006/relationships/image" Target="../media/image78.png"/><Relationship Id="rId21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6" Type="http://schemas.microsoft.com/office/2007/relationships/hdphoto" Target="../media/hdphoto12.wdp"/><Relationship Id="rId20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40.png"/><Relationship Id="rId10" Type="http://schemas.openxmlformats.org/officeDocument/2006/relationships/image" Target="../media/image85.png"/><Relationship Id="rId19" Type="http://schemas.openxmlformats.org/officeDocument/2006/relationships/image" Target="../media/image63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microsoft.com/office/2007/relationships/hdphoto" Target="../media/hdphoto1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microsoft.com/office/2007/relationships/hdphoto" Target="../media/hdphoto17.wdp"/><Relationship Id="rId3" Type="http://schemas.openxmlformats.org/officeDocument/2006/relationships/image" Target="../media/image111.png"/><Relationship Id="rId21" Type="http://schemas.openxmlformats.org/officeDocument/2006/relationships/image" Target="../media/image43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6" Type="http://schemas.microsoft.com/office/2007/relationships/hdphoto" Target="../media/hdphoto12.wdp"/><Relationship Id="rId20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40.png"/><Relationship Id="rId10" Type="http://schemas.openxmlformats.org/officeDocument/2006/relationships/image" Target="../media/image118.png"/><Relationship Id="rId19" Type="http://schemas.openxmlformats.org/officeDocument/2006/relationships/image" Target="../media/image6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microsoft.com/office/2007/relationships/hdphoto" Target="../media/hdphoto1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7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40.png"/><Relationship Id="rId21" Type="http://schemas.openxmlformats.org/officeDocument/2006/relationships/image" Target="../media/image143.png"/><Relationship Id="rId7" Type="http://schemas.openxmlformats.org/officeDocument/2006/relationships/image" Target="../media/image63.png"/><Relationship Id="rId12" Type="http://schemas.microsoft.com/office/2007/relationships/hdphoto" Target="../media/hdphoto19.wdp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7.wdp"/><Relationship Id="rId11" Type="http://schemas.openxmlformats.org/officeDocument/2006/relationships/image" Target="../media/image134.png"/><Relationship Id="rId5" Type="http://schemas.openxmlformats.org/officeDocument/2006/relationships/image" Target="../media/image62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microsoft.com/office/2007/relationships/hdphoto" Target="../media/hdphoto15.wdp"/><Relationship Id="rId19" Type="http://schemas.openxmlformats.org/officeDocument/2006/relationships/image" Target="../media/image141.png"/><Relationship Id="rId4" Type="http://schemas.microsoft.com/office/2007/relationships/hdphoto" Target="../media/hdphoto12.wdp"/><Relationship Id="rId9" Type="http://schemas.openxmlformats.org/officeDocument/2006/relationships/image" Target="../media/image43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microsoft.com/office/2007/relationships/hdphoto" Target="../media/hdphoto17.wdp"/><Relationship Id="rId3" Type="http://schemas.openxmlformats.org/officeDocument/2006/relationships/image" Target="../media/image149.png"/><Relationship Id="rId21" Type="http://schemas.openxmlformats.org/officeDocument/2006/relationships/image" Target="../media/image43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6" Type="http://schemas.microsoft.com/office/2007/relationships/hdphoto" Target="../media/hdphoto12.wdp"/><Relationship Id="rId20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40.png"/><Relationship Id="rId10" Type="http://schemas.openxmlformats.org/officeDocument/2006/relationships/image" Target="../media/image156.png"/><Relationship Id="rId19" Type="http://schemas.openxmlformats.org/officeDocument/2006/relationships/image" Target="../media/image63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microsoft.com/office/2007/relationships/hdphoto" Target="../media/hdphoto1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40" y="657563"/>
            <a:ext cx="12188825" cy="835496"/>
          </a:xfrm>
        </p:spPr>
        <p:txBody>
          <a:bodyPr rtlCol="0">
            <a:normAutofit/>
          </a:bodyPr>
          <a:lstStyle/>
          <a:p>
            <a:pPr algn="ctr" rtl="0"/>
            <a:r>
              <a:rPr lang="pl-PL" sz="5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THERE IS NO PLANET B</a:t>
            </a:r>
            <a:endParaRPr lang="en-GB" sz="5400" b="1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2AC99F66-C2B3-80E8-5338-B52AA91C946F}"/>
              </a:ext>
            </a:extLst>
          </p:cNvPr>
          <p:cNvSpPr txBox="1">
            <a:spLocks/>
          </p:cNvSpPr>
          <p:nvPr/>
        </p:nvSpPr>
        <p:spPr>
          <a:xfrm>
            <a:off x="2638028" y="5013176"/>
            <a:ext cx="7344817" cy="773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pl-PL" dirty="0">
                <a:solidFill>
                  <a:srgbClr val="002060"/>
                </a:solidFill>
              </a:rPr>
              <a:t>Determinanty globalnej zmiany temperatur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BA893-4F97-3EA8-422F-4700E3CD38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2364" y="1507023"/>
            <a:ext cx="3152681" cy="3120900"/>
          </a:xfrm>
          <a:prstGeom prst="rect">
            <a:avLst/>
          </a:prstGeom>
        </p:spPr>
      </p:pic>
      <p:pic>
        <p:nvPicPr>
          <p:cNvPr id="4" name="Picture 3" descr="a satellite view of the Earth">
            <a:extLst>
              <a:ext uri="{FF2B5EF4-FFF2-40B4-BE49-F238E27FC236}">
                <a16:creationId xmlns:a16="http://schemas.microsoft.com/office/drawing/2014/main" id="{E3AF0197-E311-F21E-AA39-C8C2F1F22E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68" b="96995" l="0" r="100000">
                        <a14:foregroundMark x1="44384" y1="96164" x2="44384" y2="96164"/>
                        <a14:foregroundMark x1="42544" y1="96876" x2="51311" y2="97034"/>
                        <a14:foregroundMark x1="48454" y1="97034" x2="48454" y2="97034"/>
                        <a14:foregroundMark x1="13973" y1="17398" x2="6888" y2="28588"/>
                        <a14:foregroundMark x1="5793" y1="32108" x2="2309" y2="47371"/>
                        <a14:foregroundMark x1="6223" y1="30368" x2="5793" y2="32661"/>
                        <a14:foregroundMark x1="2309" y1="47805" x2="2740" y2="54093"/>
                        <a14:foregroundMark x1="2622" y1="54804" x2="2896" y2="56702"/>
                        <a14:foregroundMark x1="2466" y1="47964" x2="2466" y2="50020"/>
                        <a14:foregroundMark x1="2466" y1="47964" x2="2192" y2="50573"/>
                        <a14:foregroundMark x1="2192" y1="48992" x2="2192" y2="48992"/>
                        <a14:foregroundMark x1="2466" y1="48557" x2="2466" y2="48557"/>
                        <a14:foregroundMark x1="4618" y1="34440" x2="4618" y2="34440"/>
                        <a14:foregroundMark x1="2466" y1="47687" x2="2466" y2="47687"/>
                        <a14:foregroundMark x1="2622" y1="48122" x2="2622" y2="48122"/>
                        <a14:foregroundMark x1="2309" y1="48834" x2="2309" y2="48834"/>
                        <a14:foregroundMark x1="2466" y1="47687" x2="2309" y2="49427"/>
                        <a14:foregroundMark x1="2192" y1="48834" x2="2192" y2="48834"/>
                        <a14:foregroundMark x1="3483" y1="37920" x2="3914" y2="37327"/>
                        <a14:foregroundMark x1="3327" y1="37920" x2="3327" y2="37920"/>
                        <a14:foregroundMark x1="3601" y1="37327" x2="3483" y2="39067"/>
                        <a14:foregroundMark x1="3914" y1="37208" x2="3170" y2="39225"/>
                        <a14:foregroundMark x1="3601" y1="37050" x2="3170" y2="38948"/>
                        <a14:backgroundMark x1="6341" y1="28588" x2="6341" y2="28588"/>
                        <a14:backgroundMark x1="1566" y1="47845" x2="157" y2="53934"/>
                        <a14:backgroundMark x1="6067" y1="28153" x2="5205" y2="31989"/>
                        <a14:backgroundMark x1="157" y1="53934" x2="157" y2="53934"/>
                        <a14:backgroundMark x1="861" y1="55556" x2="2544" y2="47410"/>
                        <a14:backgroundMark x1="6341" y1="29181" x2="6341" y2="29181"/>
                        <a14:backgroundMark x1="1605" y1="55832" x2="1605" y2="55832"/>
                        <a14:backgroundMark x1="157" y1="52036" x2="0" y2="53183"/>
                        <a14:backgroundMark x1="626" y1="52629" x2="626" y2="54093"/>
                        <a14:backgroundMark x1="0" y1="53341" x2="470" y2="53618"/>
                        <a14:backgroundMark x1="0" y1="54527" x2="313" y2="55951"/>
                        <a14:backgroundMark x1="13620" y1="17240" x2="13620" y2="17240"/>
                        <a14:backgroundMark x1="3405" y1="36773" x2="3405" y2="36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0511" y="1526641"/>
            <a:ext cx="3024335" cy="29930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AEF36-24C3-AA50-F8AF-38C149070B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353" y="1124744"/>
            <a:ext cx="11302964" cy="5049076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586704A6-C784-883C-39EA-F151BEF93488}"/>
              </a:ext>
            </a:extLst>
          </p:cNvPr>
          <p:cNvSpPr txBox="1">
            <a:spLocks/>
          </p:cNvSpPr>
          <p:nvPr/>
        </p:nvSpPr>
        <p:spPr>
          <a:xfrm>
            <a:off x="12013" y="44624"/>
            <a:ext cx="11737304" cy="720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cap="none" dirty="0"/>
              <a:t>Wybrane kraje do badania </a:t>
            </a:r>
            <a:endParaRPr lang="en-GB" sz="3600" cap="none" dirty="0"/>
          </a:p>
        </p:txBody>
      </p:sp>
    </p:spTree>
    <p:extLst>
      <p:ext uri="{BB962C8B-B14F-4D97-AF65-F5344CB8AC3E}">
        <p14:creationId xmlns:p14="http://schemas.microsoft.com/office/powerpoint/2010/main" val="13326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6633"/>
            <a:ext cx="11737304" cy="72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3600" cap="none" dirty="0"/>
              <a:t>Wybrane kraje </a:t>
            </a:r>
            <a:endParaRPr lang="en-GB" sz="3600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B0402-0F7E-5AEB-3B88-23BDD69B8A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763" y="1073247"/>
            <a:ext cx="2665740" cy="252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7DE95-3074-1BB1-7409-430F2693C95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33" y="1077559"/>
            <a:ext cx="2514470" cy="252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E0A082-6E97-FEA3-D236-A43631461C9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708" y="3990797"/>
            <a:ext cx="2535610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6AF58-20BA-8319-5CC6-FBF5FD387A8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250" y="3955273"/>
            <a:ext cx="2542190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CD80EB-8ED9-6FBD-CE6F-89AA1800B1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284" y="3953779"/>
            <a:ext cx="2520000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0AA58C-E118-1144-3E70-DAA0D74ADD4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575" y="1073247"/>
            <a:ext cx="2517480" cy="25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52150E-E1E7-1C5E-FEB8-E903E45B1D1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5412" y="1055322"/>
            <a:ext cx="254324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59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pl-PL" sz="3600" cap="none" dirty="0"/>
              <a:t>AMERYKA PÓŁNOCNA – zmiana temaperatury vs:</a:t>
            </a:r>
            <a:endParaRPr lang="en-GB" sz="3600" cap="non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59C96C-EB10-C13E-5B05-A494B7542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8668" y="807718"/>
            <a:ext cx="3565341" cy="140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912A59F-40CD-F625-C938-058AC5083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7511" y="859229"/>
            <a:ext cx="3457589" cy="13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B336F4D-3554-83E3-E806-B6449C7E2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69908" y="881848"/>
            <a:ext cx="3457589" cy="137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4188139-254A-457C-B7B1-3EE86A71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4234" y="2283534"/>
            <a:ext cx="3765781" cy="153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9792C-5974-73DA-55DE-E352C0420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2908" y="2227676"/>
            <a:ext cx="3744416" cy="161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9DB57C6-9DF8-7A65-D471-A023DF153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7459" y="2271551"/>
            <a:ext cx="3565341" cy="15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50E56CC-2EDE-13EA-8A98-6A1D8F48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0753" y="3814975"/>
            <a:ext cx="3624680" cy="13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A95FA1C-2114-B51D-4CE1-2A44CDB79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698" y="5299421"/>
            <a:ext cx="3451813" cy="140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E5495D-5950-28DF-38BE-25DBC0FEC06B}"/>
              </a:ext>
            </a:extLst>
          </p:cNvPr>
          <p:cNvSpPr txBox="1"/>
          <p:nvPr/>
        </p:nvSpPr>
        <p:spPr>
          <a:xfrm>
            <a:off x="3985918" y="690116"/>
            <a:ext cx="1296145" cy="29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b="1" dirty="0"/>
              <a:t>USA</a:t>
            </a:r>
            <a:endParaRPr lang="en-GB" sz="1600" b="1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2ECE8-C2A6-191F-07F4-A93BE8D927BB}"/>
              </a:ext>
            </a:extLst>
          </p:cNvPr>
          <p:cNvSpPr txBox="1"/>
          <p:nvPr/>
        </p:nvSpPr>
        <p:spPr>
          <a:xfrm>
            <a:off x="7037022" y="603708"/>
            <a:ext cx="1989957" cy="3828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b="1" dirty="0"/>
              <a:t>KANADA</a:t>
            </a:r>
            <a:endParaRPr lang="en-GB" sz="1600" b="1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074CE-FD1C-712E-AAB1-F86146A73B1E}"/>
              </a:ext>
            </a:extLst>
          </p:cNvPr>
          <p:cNvSpPr txBox="1"/>
          <p:nvPr/>
        </p:nvSpPr>
        <p:spPr>
          <a:xfrm>
            <a:off x="10081120" y="567999"/>
            <a:ext cx="1656184" cy="260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b="1" dirty="0"/>
              <a:t>DOMINIKANA</a:t>
            </a:r>
            <a:endParaRPr lang="en-GB" sz="1600" b="1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F6049-7687-92F8-6F4E-A04627E24221}"/>
              </a:ext>
            </a:extLst>
          </p:cNvPr>
          <p:cNvSpPr txBox="1"/>
          <p:nvPr/>
        </p:nvSpPr>
        <p:spPr>
          <a:xfrm>
            <a:off x="71891" y="893042"/>
            <a:ext cx="1513102" cy="377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/>
              <a:t>emisja CO2</a:t>
            </a:r>
            <a:endParaRPr lang="en-GB" sz="140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983492-4FD6-298D-50AF-F3F60555C491}"/>
              </a:ext>
            </a:extLst>
          </p:cNvPr>
          <p:cNvSpPr txBox="1"/>
          <p:nvPr/>
        </p:nvSpPr>
        <p:spPr>
          <a:xfrm>
            <a:off x="32718" y="2305764"/>
            <a:ext cx="1415698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/>
              <a:t>PKB per capita</a:t>
            </a:r>
            <a:endParaRPr lang="en-GB" sz="16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AFC66-350F-E4E8-4FF5-79801B583D46}"/>
              </a:ext>
            </a:extLst>
          </p:cNvPr>
          <p:cNvSpPr txBox="1"/>
          <p:nvPr/>
        </p:nvSpPr>
        <p:spPr>
          <a:xfrm>
            <a:off x="0" y="3908720"/>
            <a:ext cx="1415698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/>
              <a:t>Poziom zalesienia</a:t>
            </a:r>
            <a:endParaRPr lang="en-GB" sz="16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C3E6C-0EB4-FC38-60B7-94A4E811FC79}"/>
              </a:ext>
            </a:extLst>
          </p:cNvPr>
          <p:cNvSpPr txBox="1"/>
          <p:nvPr/>
        </p:nvSpPr>
        <p:spPr>
          <a:xfrm>
            <a:off x="32718" y="5482488"/>
            <a:ext cx="1415698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/>
              <a:t>Poziom urbanizacji </a:t>
            </a:r>
            <a:endParaRPr lang="en-GB" sz="1600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F3F8E4-9E0B-36D9-2C9B-BDA8883730A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37500" y1="39623" x2="37500" y2="39623"/>
                        <a14:foregroundMark x1="62500" y1="39623" x2="62500" y2="39623"/>
                        <a14:foregroundMark x1="52500" y1="54717" x2="72500" y2="45283"/>
                        <a14:foregroundMark x1="40000" y1="54717" x2="37500" y2="39623"/>
                        <a14:foregroundMark x1="77500" y1="88679" x2="77500" y2="88679"/>
                        <a14:foregroundMark x1="92500" y1="94340" x2="92500" y2="94340"/>
                        <a14:foregroundMark x1="80000" y1="60377" x2="80000" y2="60377"/>
                        <a14:foregroundMark x1="55000" y1="22642" x2="55000" y2="22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16" y="1176424"/>
            <a:ext cx="666371" cy="76423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C92472-6A80-C075-F48C-E69815B77943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58" y="2707543"/>
            <a:ext cx="1073437" cy="807095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CE2B4-F131-86AA-A0D4-B85C3B071AA2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6742" b="93633" l="8155" r="89700">
                        <a14:foregroundMark x1="8155" y1="49064" x2="8155" y2="53184"/>
                        <a14:foregroundMark x1="12446" y1="89139" x2="24893" y2="92884"/>
                        <a14:foregroundMark x1="24893" y1="92884" x2="49356" y2="94007"/>
                        <a14:foregroundMark x1="49356" y1="94007" x2="75966" y2="93633"/>
                        <a14:foregroundMark x1="75966" y1="93633" x2="77682" y2="88390"/>
                        <a14:foregroundMark x1="41202" y1="34831" x2="41202" y2="34831"/>
                        <a14:foregroundMark x1="41202" y1="26592" x2="41202" y2="26592"/>
                        <a14:foregroundMark x1="42918" y1="8614" x2="42918" y2="8614"/>
                        <a14:foregroundMark x1="47639" y1="6742" x2="47639" y2="6742"/>
                        <a14:backgroundMark x1="39485" y1="24719" x2="39485" y2="24719"/>
                        <a14:backgroundMark x1="36910" y1="38577" x2="36910" y2="38577"/>
                        <a14:backgroundMark x1="21459" y1="49438" x2="21459" y2="49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162" y="4350544"/>
            <a:ext cx="647628" cy="7421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76601E-742B-0000-4AFD-FA0AE6B64029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141" b="96399" l="313" r="97183">
                        <a14:foregroundMark x1="7119" y1="31084" x2="20344" y2="39612"/>
                        <a14:foregroundMark x1="156" y1="26593" x2="1998" y2="27781"/>
                        <a14:foregroundMark x1="20704" y1="40166" x2="27543" y2="50693"/>
                        <a14:foregroundMark x1="20344" y1="39612" x2="20704" y2="40166"/>
                        <a14:foregroundMark x1="27543" y1="50693" x2="8764" y2="96399"/>
                        <a14:foregroundMark x1="1114" y1="28627" x2="313" y2="27424"/>
                        <a14:foregroundMark x1="3579" y1="32330" x2="3351" y2="31988"/>
                        <a14:foregroundMark x1="1252" y1="88366" x2="20031" y2="76731"/>
                        <a14:foregroundMark x1="20031" y1="76731" x2="33803" y2="87535"/>
                        <a14:foregroundMark x1="33803" y1="87535" x2="73865" y2="96399"/>
                        <a14:foregroundMark x1="73865" y1="96399" x2="86072" y2="92798"/>
                        <a14:foregroundMark x1="86072" y1="92798" x2="93740" y2="37950"/>
                        <a14:foregroundMark x1="97340" y1="7202" x2="97183" y2="83657"/>
                        <a14:foregroundMark x1="97183" y1="83657" x2="8451" y2="93906"/>
                        <a14:backgroundMark x1="3756" y1="31856" x2="6729" y2="32133"/>
                        <a14:backgroundMark x1="2660" y1="27147" x2="4069" y2="31302"/>
                        <a14:backgroundMark x1="20501" y1="40166" x2="20501" y2="40166"/>
                        <a14:backgroundMark x1="18153" y1="40720" x2="18153" y2="40720"/>
                        <a14:backgroundMark x1="18623" y1="39612" x2="18623" y2="3961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99" y="5884267"/>
            <a:ext cx="1110699" cy="62748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softEdge rad="12700"/>
          </a:effec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78731A0E-65C0-CF6E-7832-4F0F573A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0704" y="3882183"/>
            <a:ext cx="3451813" cy="13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C4410E8B-6CB2-D87F-7909-B4D54BFAD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0959" y="3854112"/>
            <a:ext cx="3624680" cy="13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17C9F993-6033-17B4-B483-2ED95EED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0704" y="5314651"/>
            <a:ext cx="3576688" cy="140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662CA221-6932-0ADF-3CCD-0028286A4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7392" y="5272884"/>
            <a:ext cx="3451813" cy="140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87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pl-PL" sz="3600" cap="none" dirty="0"/>
              <a:t>AMERYKA PÓŁNOCNA – zmiana temaperatury vs:</a:t>
            </a:r>
            <a:endParaRPr lang="en-GB" sz="3600" cap="non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B336F4D-3554-83E3-E806-B6449C7E2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7908" y="892833"/>
            <a:ext cx="3457589" cy="137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4188139-254A-457C-B7B1-3EE86A71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0745" y="2305764"/>
            <a:ext cx="3765781" cy="153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50E56CC-2EDE-13EA-8A98-6A1D8F48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817" y="3908720"/>
            <a:ext cx="3624680" cy="13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A95FA1C-2114-B51D-4CE1-2A44CDB79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817" y="5299421"/>
            <a:ext cx="3479459" cy="140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E5495D-5950-28DF-38BE-25DBC0FEC06B}"/>
              </a:ext>
            </a:extLst>
          </p:cNvPr>
          <p:cNvSpPr txBox="1"/>
          <p:nvPr/>
        </p:nvSpPr>
        <p:spPr>
          <a:xfrm>
            <a:off x="3059140" y="271556"/>
            <a:ext cx="1296145" cy="29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b="1" dirty="0"/>
              <a:t>USA</a:t>
            </a:r>
            <a:endParaRPr lang="en-GB" sz="1600" b="1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2ECE8-C2A6-191F-07F4-A93BE8D927BB}"/>
              </a:ext>
            </a:extLst>
          </p:cNvPr>
          <p:cNvSpPr txBox="1"/>
          <p:nvPr/>
        </p:nvSpPr>
        <p:spPr>
          <a:xfrm>
            <a:off x="7037022" y="603708"/>
            <a:ext cx="1989957" cy="3828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b="1" dirty="0"/>
              <a:t>KANADA</a:t>
            </a:r>
            <a:endParaRPr lang="en-GB" sz="1600" b="1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074CE-FD1C-712E-AAB1-F86146A73B1E}"/>
              </a:ext>
            </a:extLst>
          </p:cNvPr>
          <p:cNvSpPr txBox="1"/>
          <p:nvPr/>
        </p:nvSpPr>
        <p:spPr>
          <a:xfrm>
            <a:off x="10081120" y="567999"/>
            <a:ext cx="1656184" cy="260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b="1" dirty="0"/>
              <a:t>DOMINIKANA</a:t>
            </a:r>
            <a:endParaRPr lang="en-GB" sz="1600" b="1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F6049-7687-92F8-6F4E-A04627E24221}"/>
              </a:ext>
            </a:extLst>
          </p:cNvPr>
          <p:cNvSpPr txBox="1"/>
          <p:nvPr/>
        </p:nvSpPr>
        <p:spPr>
          <a:xfrm>
            <a:off x="71891" y="893042"/>
            <a:ext cx="1513102" cy="377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/>
              <a:t>emisja CO2</a:t>
            </a:r>
            <a:endParaRPr lang="en-GB" sz="140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983492-4FD6-298D-50AF-F3F60555C491}"/>
              </a:ext>
            </a:extLst>
          </p:cNvPr>
          <p:cNvSpPr txBox="1"/>
          <p:nvPr/>
        </p:nvSpPr>
        <p:spPr>
          <a:xfrm>
            <a:off x="32718" y="2305764"/>
            <a:ext cx="1415698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/>
              <a:t>PKB per capita</a:t>
            </a:r>
            <a:endParaRPr lang="en-GB" sz="16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AFC66-350F-E4E8-4FF5-79801B583D46}"/>
              </a:ext>
            </a:extLst>
          </p:cNvPr>
          <p:cNvSpPr txBox="1"/>
          <p:nvPr/>
        </p:nvSpPr>
        <p:spPr>
          <a:xfrm>
            <a:off x="0" y="3908720"/>
            <a:ext cx="1415698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/>
              <a:t>Poziom zalesienia</a:t>
            </a:r>
            <a:endParaRPr lang="en-GB" sz="16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C3E6C-0EB4-FC38-60B7-94A4E811FC79}"/>
              </a:ext>
            </a:extLst>
          </p:cNvPr>
          <p:cNvSpPr txBox="1"/>
          <p:nvPr/>
        </p:nvSpPr>
        <p:spPr>
          <a:xfrm>
            <a:off x="32718" y="5482488"/>
            <a:ext cx="1415698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/>
              <a:t>Poziom urbanizacji </a:t>
            </a:r>
            <a:endParaRPr lang="en-GB" sz="1600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F3F8E4-9E0B-36D9-2C9B-BDA8883730A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7500" y1="39623" x2="37500" y2="39623"/>
                        <a14:foregroundMark x1="62500" y1="39623" x2="62500" y2="39623"/>
                        <a14:foregroundMark x1="52500" y1="54717" x2="72500" y2="45283"/>
                        <a14:foregroundMark x1="40000" y1="54717" x2="37500" y2="39623"/>
                        <a14:foregroundMark x1="77500" y1="88679" x2="77500" y2="88679"/>
                        <a14:foregroundMark x1="92500" y1="94340" x2="92500" y2="94340"/>
                        <a14:foregroundMark x1="80000" y1="60377" x2="80000" y2="60377"/>
                        <a14:foregroundMark x1="55000" y1="22642" x2="55000" y2="22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816" y="1176424"/>
            <a:ext cx="666371" cy="76423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C92472-6A80-C075-F48C-E69815B7794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58" y="2707543"/>
            <a:ext cx="1073437" cy="807095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CE2B4-F131-86AA-A0D4-B85C3B071AA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742" b="93633" l="8155" r="89700">
                        <a14:foregroundMark x1="8155" y1="49064" x2="8155" y2="53184"/>
                        <a14:foregroundMark x1="12446" y1="89139" x2="24893" y2="92884"/>
                        <a14:foregroundMark x1="24893" y1="92884" x2="49356" y2="94007"/>
                        <a14:foregroundMark x1="49356" y1="94007" x2="75966" y2="93633"/>
                        <a14:foregroundMark x1="75966" y1="93633" x2="77682" y2="88390"/>
                        <a14:foregroundMark x1="41202" y1="34831" x2="41202" y2="34831"/>
                        <a14:foregroundMark x1="41202" y1="26592" x2="41202" y2="26592"/>
                        <a14:foregroundMark x1="42918" y1="8614" x2="42918" y2="8614"/>
                        <a14:foregroundMark x1="47639" y1="6742" x2="47639" y2="6742"/>
                        <a14:backgroundMark x1="39485" y1="24719" x2="39485" y2="24719"/>
                        <a14:backgroundMark x1="36910" y1="38577" x2="36910" y2="38577"/>
                        <a14:backgroundMark x1="21459" y1="49438" x2="21459" y2="49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162" y="4350544"/>
            <a:ext cx="647628" cy="7421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76601E-742B-0000-4AFD-FA0AE6B64029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141" b="96399" l="313" r="97183">
                        <a14:foregroundMark x1="7119" y1="31084" x2="20344" y2="39612"/>
                        <a14:foregroundMark x1="156" y1="26593" x2="1998" y2="27781"/>
                        <a14:foregroundMark x1="20704" y1="40166" x2="27543" y2="50693"/>
                        <a14:foregroundMark x1="20344" y1="39612" x2="20704" y2="40166"/>
                        <a14:foregroundMark x1="27543" y1="50693" x2="8764" y2="96399"/>
                        <a14:foregroundMark x1="1114" y1="28627" x2="313" y2="27424"/>
                        <a14:foregroundMark x1="3579" y1="32330" x2="3351" y2="31988"/>
                        <a14:foregroundMark x1="1252" y1="88366" x2="20031" y2="76731"/>
                        <a14:foregroundMark x1="20031" y1="76731" x2="33803" y2="87535"/>
                        <a14:foregroundMark x1="33803" y1="87535" x2="73865" y2="96399"/>
                        <a14:foregroundMark x1="73865" y1="96399" x2="86072" y2="92798"/>
                        <a14:foregroundMark x1="86072" y1="92798" x2="93740" y2="37950"/>
                        <a14:foregroundMark x1="97340" y1="7202" x2="97183" y2="83657"/>
                        <a14:foregroundMark x1="97183" y1="83657" x2="8451" y2="93906"/>
                        <a14:backgroundMark x1="3756" y1="31856" x2="6729" y2="32133"/>
                        <a14:backgroundMark x1="2660" y1="27147" x2="4069" y2="31302"/>
                        <a14:backgroundMark x1="20501" y1="40166" x2="20501" y2="40166"/>
                        <a14:backgroundMark x1="18153" y1="40720" x2="18153" y2="40720"/>
                        <a14:backgroundMark x1="18623" y1="39612" x2="18623" y2="3961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99" y="5884267"/>
            <a:ext cx="1110699" cy="62748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softEdge rad="12700"/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733839F-A943-FB05-8B3F-6D69EFB5D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1523" y="776123"/>
            <a:ext cx="3138886" cy="272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19D2A57C-5132-BD08-F48F-3B28A583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1019" y="867920"/>
            <a:ext cx="2839577" cy="129660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C53E4F6-8AE2-B7D3-037F-4DAAD5DE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2264" y="2415806"/>
            <a:ext cx="2861808" cy="13067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2C56EE3-7202-CCAA-0525-5B9CD07BE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8140" y="3992667"/>
            <a:ext cx="2861808" cy="13067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69471D9B-925F-3537-8BFD-53A5F2616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0277" y="5424606"/>
            <a:ext cx="2861808" cy="13067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FB9B6091-EA1B-A9AD-5A48-FB1621F68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4850" y="3504409"/>
            <a:ext cx="2518587" cy="14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5D205291-9ED8-7117-E708-1B7234652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4850" y="5173412"/>
            <a:ext cx="2518587" cy="14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5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Picture 28">
            <a:extLst>
              <a:ext uri="{FF2B5EF4-FFF2-40B4-BE49-F238E27FC236}">
                <a16:creationId xmlns:a16="http://schemas.microsoft.com/office/drawing/2014/main" id="{1AE52294-4F53-F567-D5CE-161C1BAFD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6871" y="5231578"/>
            <a:ext cx="3420000" cy="151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5BB942C1-3A80-BC71-DE86-2B15F88CF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6871" y="3750251"/>
            <a:ext cx="3420001" cy="14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4404712D-6CAF-57DF-4D35-492527B31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76385" y="2220111"/>
            <a:ext cx="3388704" cy="1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2AEB4543-85D8-5F0E-E7C3-0A8ABF4FA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76412" y="796257"/>
            <a:ext cx="3399602" cy="133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7DEC0C8E-02E3-7566-9154-C5AE0FECB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95300" y="5289830"/>
            <a:ext cx="3335239" cy="145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1AF0E2DF-0C68-65FB-FD27-91E146CC9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6458" y="3770171"/>
            <a:ext cx="3346193" cy="14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5A3ABCB-54A7-A454-5184-D9B8C0ADC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95300" y="2294324"/>
            <a:ext cx="3335240" cy="13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3635947E-3474-241A-8C47-B8DB65F09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84346" y="814230"/>
            <a:ext cx="3346193" cy="133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36B14E-427E-1EAF-7503-FA286608D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5781" y="5278898"/>
            <a:ext cx="3408758" cy="146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35C3C44-F89E-D0CA-64E2-3491003D6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0534" y="3775623"/>
            <a:ext cx="3414005" cy="14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AMERYKA PŁN – zmiany temperatury vs:</a:t>
            </a:r>
            <a:endParaRPr lang="en-GB" sz="2800" cap="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F6049-7687-92F8-6F4E-A04627E24221}"/>
              </a:ext>
            </a:extLst>
          </p:cNvPr>
          <p:cNvSpPr txBox="1"/>
          <p:nvPr/>
        </p:nvSpPr>
        <p:spPr>
          <a:xfrm>
            <a:off x="-10116" y="828742"/>
            <a:ext cx="1237158" cy="2803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400" dirty="0"/>
              <a:t>emisja CO2</a:t>
            </a:r>
            <a:endParaRPr lang="en-GB" sz="140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983492-4FD6-298D-50AF-F3F60555C491}"/>
              </a:ext>
            </a:extLst>
          </p:cNvPr>
          <p:cNvSpPr txBox="1"/>
          <p:nvPr/>
        </p:nvSpPr>
        <p:spPr>
          <a:xfrm>
            <a:off x="-17560" y="2294324"/>
            <a:ext cx="1124575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PKB per capita</a:t>
            </a:r>
            <a:endParaRPr lang="en-GB" sz="16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AFC66-350F-E4E8-4FF5-79801B583D46}"/>
              </a:ext>
            </a:extLst>
          </p:cNvPr>
          <p:cNvSpPr txBox="1"/>
          <p:nvPr/>
        </p:nvSpPr>
        <p:spPr>
          <a:xfrm>
            <a:off x="-17560" y="3937450"/>
            <a:ext cx="1154515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Poziom zalesienia</a:t>
            </a:r>
            <a:endParaRPr lang="en-GB" sz="16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C3E6C-0EB4-FC38-60B7-94A4E811FC79}"/>
              </a:ext>
            </a:extLst>
          </p:cNvPr>
          <p:cNvSpPr txBox="1"/>
          <p:nvPr/>
        </p:nvSpPr>
        <p:spPr>
          <a:xfrm>
            <a:off x="-38704" y="5483140"/>
            <a:ext cx="1237158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Poziom urbanizacji </a:t>
            </a:r>
            <a:endParaRPr lang="en-GB" sz="1600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F3F8E4-9E0B-36D9-2C9B-BDA8883730A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37500" y1="39623" x2="37500" y2="39623"/>
                        <a14:foregroundMark x1="62500" y1="39623" x2="62500" y2="39623"/>
                        <a14:foregroundMark x1="52500" y1="54717" x2="72500" y2="45283"/>
                        <a14:foregroundMark x1="40000" y1="54717" x2="37500" y2="39623"/>
                        <a14:foregroundMark x1="77500" y1="88679" x2="77500" y2="88679"/>
                        <a14:foregroundMark x1="92500" y1="94340" x2="92500" y2="94340"/>
                        <a14:foregroundMark x1="80000" y1="60377" x2="80000" y2="60377"/>
                        <a14:foregroundMark x1="55000" y1="22642" x2="55000" y2="22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664" y="1115979"/>
            <a:ext cx="641185" cy="73534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C92472-6A80-C075-F48C-E69815B77943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86" y="2703431"/>
            <a:ext cx="907336" cy="682207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CE2B4-F131-86AA-A0D4-B85C3B071AA2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742" b="93633" l="8155" r="89700">
                        <a14:foregroundMark x1="8155" y1="49064" x2="8155" y2="53184"/>
                        <a14:foregroundMark x1="12446" y1="89139" x2="24893" y2="92884"/>
                        <a14:foregroundMark x1="24893" y1="92884" x2="49356" y2="94007"/>
                        <a14:foregroundMark x1="49356" y1="94007" x2="75966" y2="93633"/>
                        <a14:foregroundMark x1="75966" y1="93633" x2="77682" y2="88390"/>
                        <a14:foregroundMark x1="41202" y1="34831" x2="41202" y2="34831"/>
                        <a14:foregroundMark x1="41202" y1="26592" x2="41202" y2="26592"/>
                        <a14:foregroundMark x1="42918" y1="8614" x2="42918" y2="8614"/>
                        <a14:foregroundMark x1="47639" y1="6742" x2="47639" y2="6742"/>
                        <a14:backgroundMark x1="39485" y1="24719" x2="39485" y2="24719"/>
                        <a14:backgroundMark x1="36910" y1="38577" x2="36910" y2="38577"/>
                        <a14:backgroundMark x1="21459" y1="49438" x2="21459" y2="49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05" y="4369353"/>
            <a:ext cx="516583" cy="59196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76601E-742B-0000-4AFD-FA0AE6B64029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141" b="96399" l="313" r="97183">
                        <a14:foregroundMark x1="7119" y1="31084" x2="20344" y2="39612"/>
                        <a14:foregroundMark x1="156" y1="26593" x2="1998" y2="27781"/>
                        <a14:foregroundMark x1="20704" y1="40166" x2="27543" y2="50693"/>
                        <a14:foregroundMark x1="20344" y1="39612" x2="20704" y2="40166"/>
                        <a14:foregroundMark x1="27543" y1="50693" x2="8764" y2="96399"/>
                        <a14:foregroundMark x1="1114" y1="28627" x2="313" y2="27424"/>
                        <a14:foregroundMark x1="3579" y1="32330" x2="3351" y2="31988"/>
                        <a14:foregroundMark x1="1252" y1="88366" x2="20031" y2="76731"/>
                        <a14:foregroundMark x1="20031" y1="76731" x2="33803" y2="87535"/>
                        <a14:foregroundMark x1="33803" y1="87535" x2="73865" y2="96399"/>
                        <a14:foregroundMark x1="73865" y1="96399" x2="86072" y2="92798"/>
                        <a14:foregroundMark x1="86072" y1="92798" x2="93740" y2="37950"/>
                        <a14:foregroundMark x1="97340" y1="7202" x2="97183" y2="83657"/>
                        <a14:foregroundMark x1="97183" y1="83657" x2="8451" y2="93906"/>
                        <a14:backgroundMark x1="3756" y1="31856" x2="6729" y2="32133"/>
                        <a14:backgroundMark x1="2660" y1="27147" x2="4069" y2="31302"/>
                        <a14:backgroundMark x1="20501" y1="40166" x2="20501" y2="40166"/>
                        <a14:backgroundMark x1="18153" y1="40720" x2="18153" y2="40720"/>
                        <a14:backgroundMark x1="18623" y1="39612" x2="18623" y2="3961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8" y="5809247"/>
            <a:ext cx="1110699" cy="62748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542CFFCD-275C-834A-94CB-235A3D8E4F2A}"/>
              </a:ext>
            </a:extLst>
          </p:cNvPr>
          <p:cNvSpPr txBox="1">
            <a:spLocks/>
          </p:cNvSpPr>
          <p:nvPr/>
        </p:nvSpPr>
        <p:spPr>
          <a:xfrm>
            <a:off x="4749743" y="508219"/>
            <a:ext cx="3386764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Kanada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2D2CD9B1-3F6D-9E96-DB8C-3558F4DB4FCC}"/>
              </a:ext>
            </a:extLst>
          </p:cNvPr>
          <p:cNvSpPr txBox="1">
            <a:spLocks/>
          </p:cNvSpPr>
          <p:nvPr/>
        </p:nvSpPr>
        <p:spPr>
          <a:xfrm>
            <a:off x="8366871" y="502819"/>
            <a:ext cx="3409143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Dominikana</a:t>
            </a:r>
            <a:endParaRPr lang="en-GB" dirty="0"/>
          </a:p>
        </p:txBody>
      </p:sp>
      <p:sp>
        <p:nvSpPr>
          <p:cNvPr id="37" name="Title 7">
            <a:extLst>
              <a:ext uri="{FF2B5EF4-FFF2-40B4-BE49-F238E27FC236}">
                <a16:creationId xmlns:a16="http://schemas.microsoft.com/office/drawing/2014/main" id="{BB00199B-44BE-A589-5194-C28C38E1807D}"/>
              </a:ext>
            </a:extLst>
          </p:cNvPr>
          <p:cNvSpPr txBox="1">
            <a:spLocks/>
          </p:cNvSpPr>
          <p:nvPr/>
        </p:nvSpPr>
        <p:spPr>
          <a:xfrm>
            <a:off x="1227042" y="502820"/>
            <a:ext cx="3386764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Stany Zjednoczone Ameryki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3669B5E-7F73-65EC-9828-D8E69DF92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2064" y="783607"/>
            <a:ext cx="3361742" cy="139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DF71D88-3335-BBF5-67BB-F82E9A3BF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7775" y="2286575"/>
            <a:ext cx="3386764" cy="141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2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072287-4A0A-0C74-21CF-AA26502616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2970" y="1090336"/>
            <a:ext cx="3723486" cy="3097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2B8038-3F93-33E3-8817-D38578DB2E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6" y="1090338"/>
            <a:ext cx="3779999" cy="30975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CDCD04-98E4-ED63-8669-E8B1FA5B47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277" y="1090337"/>
            <a:ext cx="3801533" cy="3097545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6B3C58A9-CC83-CBBD-326D-16FF09FAB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AMERYKA PŁN – korelacje</a:t>
            </a:r>
            <a:endParaRPr lang="en-GB" sz="2800" cap="none" dirty="0"/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743EFA9A-D469-E56A-53C9-792AB9AD9846}"/>
              </a:ext>
            </a:extLst>
          </p:cNvPr>
          <p:cNvSpPr txBox="1">
            <a:spLocks/>
          </p:cNvSpPr>
          <p:nvPr/>
        </p:nvSpPr>
        <p:spPr>
          <a:xfrm>
            <a:off x="4123277" y="696656"/>
            <a:ext cx="3794076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Kanada</a:t>
            </a:r>
          </a:p>
        </p:txBody>
      </p:sp>
      <p:sp>
        <p:nvSpPr>
          <p:cNvPr id="23" name="Title 7">
            <a:extLst>
              <a:ext uri="{FF2B5EF4-FFF2-40B4-BE49-F238E27FC236}">
                <a16:creationId xmlns:a16="http://schemas.microsoft.com/office/drawing/2014/main" id="{3D4C6618-25C3-7551-3045-2AE86FA6EA34}"/>
              </a:ext>
            </a:extLst>
          </p:cNvPr>
          <p:cNvSpPr txBox="1">
            <a:spLocks/>
          </p:cNvSpPr>
          <p:nvPr/>
        </p:nvSpPr>
        <p:spPr>
          <a:xfrm>
            <a:off x="8112970" y="696655"/>
            <a:ext cx="3742083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Dominikana</a:t>
            </a:r>
            <a:endParaRPr lang="en-GB" dirty="0"/>
          </a:p>
        </p:txBody>
      </p:sp>
      <p:sp>
        <p:nvSpPr>
          <p:cNvPr id="24" name="Title 7">
            <a:extLst>
              <a:ext uri="{FF2B5EF4-FFF2-40B4-BE49-F238E27FC236}">
                <a16:creationId xmlns:a16="http://schemas.microsoft.com/office/drawing/2014/main" id="{4CB0804E-7BE4-474D-7FEF-08E24E00FD09}"/>
              </a:ext>
            </a:extLst>
          </p:cNvPr>
          <p:cNvSpPr txBox="1">
            <a:spLocks/>
          </p:cNvSpPr>
          <p:nvPr/>
        </p:nvSpPr>
        <p:spPr>
          <a:xfrm>
            <a:off x="143013" y="693514"/>
            <a:ext cx="3779999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Stany Zjednoczone Ameryki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AF540D-9DA4-B105-2261-6514AE9C19D2}"/>
              </a:ext>
            </a:extLst>
          </p:cNvPr>
          <p:cNvSpPr/>
          <p:nvPr/>
        </p:nvSpPr>
        <p:spPr>
          <a:xfrm>
            <a:off x="2175585" y="1786035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4D3EC0-6D68-139C-7B00-8762B1D65243}"/>
              </a:ext>
            </a:extLst>
          </p:cNvPr>
          <p:cNvSpPr/>
          <p:nvPr/>
        </p:nvSpPr>
        <p:spPr>
          <a:xfrm>
            <a:off x="9564728" y="1786035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16A165-40BE-54F5-35DE-1F697DEEC108}"/>
              </a:ext>
            </a:extLst>
          </p:cNvPr>
          <p:cNvSpPr/>
          <p:nvPr/>
        </p:nvSpPr>
        <p:spPr>
          <a:xfrm>
            <a:off x="6598468" y="2290091"/>
            <a:ext cx="648072" cy="49083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28B6227-7DA0-5772-F4A6-F8E7425E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4232" y="4218915"/>
            <a:ext cx="3770822" cy="237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9914C43-172A-8A75-1879-C1C7949C0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486" y="4245893"/>
            <a:ext cx="3779999" cy="235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23D28AFD-16CE-D83A-4B8E-51BC5B3C7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08" y="4261106"/>
            <a:ext cx="3770445" cy="233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90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8094A5-EA53-6D01-6251-8D7D132A82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650" y="3789040"/>
            <a:ext cx="3867817" cy="2160240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B070D09E-898D-8BAC-D73B-36F5877989B5}"/>
              </a:ext>
            </a:extLst>
          </p:cNvPr>
          <p:cNvSpPr txBox="1">
            <a:spLocks/>
          </p:cNvSpPr>
          <p:nvPr/>
        </p:nvSpPr>
        <p:spPr>
          <a:xfrm>
            <a:off x="0" y="5990"/>
            <a:ext cx="11737304" cy="48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AMERYKA PŁN – regresja liniowa</a:t>
            </a:r>
            <a:endParaRPr lang="en-GB" sz="2800" cap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13043-B0BA-1C5B-6773-EDB027BE65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376" y="1377497"/>
            <a:ext cx="3858111" cy="2160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E28A09-1796-8152-5C1B-14E33A2F17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376" y="3789040"/>
            <a:ext cx="3850640" cy="2160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EF1DFE-D408-B63B-8C66-740EC092D95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357" y="1383379"/>
            <a:ext cx="3858110" cy="2160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FCAA4A-CC3F-DF6D-7725-524FBB8C87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07" y="1374666"/>
            <a:ext cx="3858111" cy="2155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89EDE1-2BB4-92F1-1387-EC5F8A8AB06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08" y="3789040"/>
            <a:ext cx="3861397" cy="2155362"/>
          </a:xfrm>
          <a:prstGeom prst="rect">
            <a:avLst/>
          </a:prstGeom>
        </p:spPr>
      </p:pic>
      <p:sp>
        <p:nvSpPr>
          <p:cNvPr id="15" name="Title 7">
            <a:extLst>
              <a:ext uri="{FF2B5EF4-FFF2-40B4-BE49-F238E27FC236}">
                <a16:creationId xmlns:a16="http://schemas.microsoft.com/office/drawing/2014/main" id="{3AB29D49-0B3B-5165-DE23-558BD264AB34}"/>
              </a:ext>
            </a:extLst>
          </p:cNvPr>
          <p:cNvSpPr txBox="1">
            <a:spLocks/>
          </p:cNvSpPr>
          <p:nvPr/>
        </p:nvSpPr>
        <p:spPr>
          <a:xfrm>
            <a:off x="4155650" y="968427"/>
            <a:ext cx="3864531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Kanada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12957C63-9A72-5065-5CD0-F696D88B2B56}"/>
              </a:ext>
            </a:extLst>
          </p:cNvPr>
          <p:cNvSpPr txBox="1">
            <a:spLocks/>
          </p:cNvSpPr>
          <p:nvPr/>
        </p:nvSpPr>
        <p:spPr>
          <a:xfrm>
            <a:off x="8156377" y="965988"/>
            <a:ext cx="3850640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Dominikana</a:t>
            </a:r>
            <a:endParaRPr lang="en-GB" dirty="0"/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CF0283FF-3B57-6B4B-C82F-04E151A320DF}"/>
              </a:ext>
            </a:extLst>
          </p:cNvPr>
          <p:cNvSpPr txBox="1">
            <a:spLocks/>
          </p:cNvSpPr>
          <p:nvPr/>
        </p:nvSpPr>
        <p:spPr>
          <a:xfrm>
            <a:off x="175387" y="965285"/>
            <a:ext cx="3864531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Stany Zjednoczone Ameryki</a:t>
            </a:r>
          </a:p>
        </p:txBody>
      </p:sp>
    </p:spTree>
    <p:extLst>
      <p:ext uri="{BB962C8B-B14F-4D97-AF65-F5344CB8AC3E}">
        <p14:creationId xmlns:p14="http://schemas.microsoft.com/office/powerpoint/2010/main" val="279524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0" name="Picture 24" descr="Obraz zawierający wykres&#10;&#10;Opis wygenerowany automatycznie">
            <a:extLst>
              <a:ext uri="{FF2B5EF4-FFF2-40B4-BE49-F238E27FC236}">
                <a16:creationId xmlns:a16="http://schemas.microsoft.com/office/drawing/2014/main" id="{49F21BB6-C2E3-DD06-3E77-DC4D6A691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76385" y="5238139"/>
            <a:ext cx="3409143" cy="149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Obraz zawierający wykres&#10;&#10;Opis wygenerowany automatycznie">
            <a:extLst>
              <a:ext uri="{FF2B5EF4-FFF2-40B4-BE49-F238E27FC236}">
                <a16:creationId xmlns:a16="http://schemas.microsoft.com/office/drawing/2014/main" id="{C5D2BDDC-9D9D-3607-8CC5-ABC558FD1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7442" y="5263193"/>
            <a:ext cx="3323098" cy="148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Obraz zawierający tekst, kij mierniczy&#10;&#10;Opis wygenerowany automatycznie">
            <a:extLst>
              <a:ext uri="{FF2B5EF4-FFF2-40B4-BE49-F238E27FC236}">
                <a16:creationId xmlns:a16="http://schemas.microsoft.com/office/drawing/2014/main" id="{7484A440-4468-4897-76A2-7C8698F0F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27042" y="5263809"/>
            <a:ext cx="3386765" cy="146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Obraz zawierający wykres&#10;&#10;Opis wygenerowany automatycznie">
            <a:extLst>
              <a:ext uri="{FF2B5EF4-FFF2-40B4-BE49-F238E27FC236}">
                <a16:creationId xmlns:a16="http://schemas.microsoft.com/office/drawing/2014/main" id="{CC9AC1B9-273B-6306-704C-7B31F2A88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6754" y="3735407"/>
            <a:ext cx="3379260" cy="145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Obraz zawierający wykres&#10;&#10;Opis wygenerowany automatycznie">
            <a:extLst>
              <a:ext uri="{FF2B5EF4-FFF2-40B4-BE49-F238E27FC236}">
                <a16:creationId xmlns:a16="http://schemas.microsoft.com/office/drawing/2014/main" id="{824F0CAF-A3B2-2605-8A0A-342DE8CCE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6458" y="3786130"/>
            <a:ext cx="3314081" cy="144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Obraz zawierający wykres&#10;&#10;Opis wygenerowany automatycznie">
            <a:extLst>
              <a:ext uri="{FF2B5EF4-FFF2-40B4-BE49-F238E27FC236}">
                <a16:creationId xmlns:a16="http://schemas.microsoft.com/office/drawing/2014/main" id="{6B124F5E-0752-DB9B-7D6E-5F7FF45FB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46181" y="3775081"/>
            <a:ext cx="3367626" cy="14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Obraz zawierający wykres&#10;&#10;Opis wygenerowany automatycznie">
            <a:extLst>
              <a:ext uri="{FF2B5EF4-FFF2-40B4-BE49-F238E27FC236}">
                <a16:creationId xmlns:a16="http://schemas.microsoft.com/office/drawing/2014/main" id="{0D64BB37-DACA-DA92-0155-F62CB15F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06268" y="2264102"/>
            <a:ext cx="3379260" cy="14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Obraz zawierający wykres&#10;&#10;Opis wygenerowany automatycznie">
            <a:extLst>
              <a:ext uri="{FF2B5EF4-FFF2-40B4-BE49-F238E27FC236}">
                <a16:creationId xmlns:a16="http://schemas.microsoft.com/office/drawing/2014/main" id="{95CB5BF8-467D-50F2-F9A6-7AC2FA2D6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25241" y="2294324"/>
            <a:ext cx="3305298" cy="138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Obraz zawierający wykres&#10;&#10;Opis wygenerowany automatycznie">
            <a:extLst>
              <a:ext uri="{FF2B5EF4-FFF2-40B4-BE49-F238E27FC236}">
                <a16:creationId xmlns:a16="http://schemas.microsoft.com/office/drawing/2014/main" id="{0ADBD5E7-5BCE-0E8E-8367-794F11DE3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46181" y="2299181"/>
            <a:ext cx="3367626" cy="138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Obraz zawierający wykres&#10;&#10;Opis wygenerowany automatycznie">
            <a:extLst>
              <a:ext uri="{FF2B5EF4-FFF2-40B4-BE49-F238E27FC236}">
                <a16:creationId xmlns:a16="http://schemas.microsoft.com/office/drawing/2014/main" id="{A955FFD8-C763-361A-85F2-8CF9EA8F9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06268" y="779340"/>
            <a:ext cx="3369746" cy="13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Obraz zawierający wykres&#10;&#10;Opis wygenerowany automatycznie">
            <a:extLst>
              <a:ext uri="{FF2B5EF4-FFF2-40B4-BE49-F238E27FC236}">
                <a16:creationId xmlns:a16="http://schemas.microsoft.com/office/drawing/2014/main" id="{B579157F-6C36-19E2-5533-297F0E7B2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25242" y="800026"/>
            <a:ext cx="3305298" cy="13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Obraz zawierający wykres&#10;&#10;Opis wygenerowany automatycznie">
            <a:extLst>
              <a:ext uri="{FF2B5EF4-FFF2-40B4-BE49-F238E27FC236}">
                <a16:creationId xmlns:a16="http://schemas.microsoft.com/office/drawing/2014/main" id="{AB5764AC-DB86-E730-72ED-865C69DF8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62055" y="783607"/>
            <a:ext cx="3371119" cy="14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AMERYKA PŁD – zmiany temperatury vs:</a:t>
            </a:r>
            <a:endParaRPr lang="en-GB" sz="2800" cap="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F6049-7687-92F8-6F4E-A04627E24221}"/>
              </a:ext>
            </a:extLst>
          </p:cNvPr>
          <p:cNvSpPr txBox="1"/>
          <p:nvPr/>
        </p:nvSpPr>
        <p:spPr>
          <a:xfrm>
            <a:off x="-10116" y="828742"/>
            <a:ext cx="1237158" cy="2803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400" dirty="0"/>
              <a:t>emisja CO2</a:t>
            </a:r>
            <a:endParaRPr lang="en-GB" sz="140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983492-4FD6-298D-50AF-F3F60555C491}"/>
              </a:ext>
            </a:extLst>
          </p:cNvPr>
          <p:cNvSpPr txBox="1"/>
          <p:nvPr/>
        </p:nvSpPr>
        <p:spPr>
          <a:xfrm>
            <a:off x="-17560" y="2294324"/>
            <a:ext cx="1124575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PKB per capita</a:t>
            </a:r>
            <a:endParaRPr lang="en-GB" sz="16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AFC66-350F-E4E8-4FF5-79801B583D46}"/>
              </a:ext>
            </a:extLst>
          </p:cNvPr>
          <p:cNvSpPr txBox="1"/>
          <p:nvPr/>
        </p:nvSpPr>
        <p:spPr>
          <a:xfrm>
            <a:off x="-17560" y="3937450"/>
            <a:ext cx="1154515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Poziom zalesienia</a:t>
            </a:r>
            <a:endParaRPr lang="en-GB" sz="16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C3E6C-0EB4-FC38-60B7-94A4E811FC79}"/>
              </a:ext>
            </a:extLst>
          </p:cNvPr>
          <p:cNvSpPr txBox="1"/>
          <p:nvPr/>
        </p:nvSpPr>
        <p:spPr>
          <a:xfrm>
            <a:off x="-38704" y="5483140"/>
            <a:ext cx="1237158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Poziom urbanizacji </a:t>
            </a:r>
            <a:endParaRPr lang="en-GB" sz="1600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F3F8E4-9E0B-36D9-2C9B-BDA8883730A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37500" y1="39623" x2="37500" y2="39623"/>
                        <a14:foregroundMark x1="62500" y1="39623" x2="62500" y2="39623"/>
                        <a14:foregroundMark x1="52500" y1="54717" x2="72500" y2="45283"/>
                        <a14:foregroundMark x1="40000" y1="54717" x2="37500" y2="39623"/>
                        <a14:foregroundMark x1="77500" y1="88679" x2="77500" y2="88679"/>
                        <a14:foregroundMark x1="92500" y1="94340" x2="92500" y2="94340"/>
                        <a14:foregroundMark x1="80000" y1="60377" x2="80000" y2="60377"/>
                        <a14:foregroundMark x1="55000" y1="22642" x2="55000" y2="22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664" y="1115979"/>
            <a:ext cx="641185" cy="73534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C92472-6A80-C075-F48C-E69815B7794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86" y="2703431"/>
            <a:ext cx="907336" cy="682207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CE2B4-F131-86AA-A0D4-B85C3B071AA2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742" b="93633" l="8155" r="89700">
                        <a14:foregroundMark x1="8155" y1="49064" x2="8155" y2="53184"/>
                        <a14:foregroundMark x1="12446" y1="89139" x2="24893" y2="92884"/>
                        <a14:foregroundMark x1="24893" y1="92884" x2="49356" y2="94007"/>
                        <a14:foregroundMark x1="49356" y1="94007" x2="75966" y2="93633"/>
                        <a14:foregroundMark x1="75966" y1="93633" x2="77682" y2="88390"/>
                        <a14:foregroundMark x1="41202" y1="34831" x2="41202" y2="34831"/>
                        <a14:foregroundMark x1="41202" y1="26592" x2="41202" y2="26592"/>
                        <a14:foregroundMark x1="42918" y1="8614" x2="42918" y2="8614"/>
                        <a14:foregroundMark x1="47639" y1="6742" x2="47639" y2="6742"/>
                        <a14:backgroundMark x1="39485" y1="24719" x2="39485" y2="24719"/>
                        <a14:backgroundMark x1="36910" y1="38577" x2="36910" y2="38577"/>
                        <a14:backgroundMark x1="21459" y1="49438" x2="21459" y2="49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05" y="4369353"/>
            <a:ext cx="516583" cy="59196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76601E-742B-0000-4AFD-FA0AE6B64029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141" b="96399" l="313" r="97183">
                        <a14:foregroundMark x1="7119" y1="31084" x2="20344" y2="39612"/>
                        <a14:foregroundMark x1="156" y1="26593" x2="1998" y2="27781"/>
                        <a14:foregroundMark x1="20704" y1="40166" x2="27543" y2="50693"/>
                        <a14:foregroundMark x1="20344" y1="39612" x2="20704" y2="40166"/>
                        <a14:foregroundMark x1="27543" y1="50693" x2="8764" y2="96399"/>
                        <a14:foregroundMark x1="1114" y1="28627" x2="313" y2="27424"/>
                        <a14:foregroundMark x1="3579" y1="32330" x2="3351" y2="31988"/>
                        <a14:foregroundMark x1="1252" y1="88366" x2="20031" y2="76731"/>
                        <a14:foregroundMark x1="20031" y1="76731" x2="33803" y2="87535"/>
                        <a14:foregroundMark x1="33803" y1="87535" x2="73865" y2="96399"/>
                        <a14:foregroundMark x1="73865" y1="96399" x2="86072" y2="92798"/>
                        <a14:foregroundMark x1="86072" y1="92798" x2="93740" y2="37950"/>
                        <a14:foregroundMark x1="97340" y1="7202" x2="97183" y2="83657"/>
                        <a14:foregroundMark x1="97183" y1="83657" x2="8451" y2="93906"/>
                        <a14:backgroundMark x1="3756" y1="31856" x2="6729" y2="32133"/>
                        <a14:backgroundMark x1="2660" y1="27147" x2="4069" y2="31302"/>
                        <a14:backgroundMark x1="20501" y1="40166" x2="20501" y2="40166"/>
                        <a14:backgroundMark x1="18153" y1="40720" x2="18153" y2="40720"/>
                        <a14:backgroundMark x1="18623" y1="39612" x2="18623" y2="3961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8" y="5809247"/>
            <a:ext cx="1110699" cy="62748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542CFFCD-275C-834A-94CB-235A3D8E4F2A}"/>
              </a:ext>
            </a:extLst>
          </p:cNvPr>
          <p:cNvSpPr txBox="1">
            <a:spLocks/>
          </p:cNvSpPr>
          <p:nvPr/>
        </p:nvSpPr>
        <p:spPr>
          <a:xfrm>
            <a:off x="4784508" y="497761"/>
            <a:ext cx="3346031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Brazylia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2D2CD9B1-3F6D-9E96-DB8C-3558F4DB4FCC}"/>
              </a:ext>
            </a:extLst>
          </p:cNvPr>
          <p:cNvSpPr txBox="1">
            <a:spLocks/>
          </p:cNvSpPr>
          <p:nvPr/>
        </p:nvSpPr>
        <p:spPr>
          <a:xfrm>
            <a:off x="8366871" y="502819"/>
            <a:ext cx="3409143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Peru</a:t>
            </a:r>
            <a:endParaRPr lang="en-GB" dirty="0"/>
          </a:p>
        </p:txBody>
      </p:sp>
      <p:sp>
        <p:nvSpPr>
          <p:cNvPr id="37" name="Title 7">
            <a:extLst>
              <a:ext uri="{FF2B5EF4-FFF2-40B4-BE49-F238E27FC236}">
                <a16:creationId xmlns:a16="http://schemas.microsoft.com/office/drawing/2014/main" id="{BB00199B-44BE-A589-5194-C28C38E1807D}"/>
              </a:ext>
            </a:extLst>
          </p:cNvPr>
          <p:cNvSpPr txBox="1">
            <a:spLocks/>
          </p:cNvSpPr>
          <p:nvPr/>
        </p:nvSpPr>
        <p:spPr>
          <a:xfrm>
            <a:off x="1227042" y="502820"/>
            <a:ext cx="3406132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Argentyna</a:t>
            </a:r>
          </a:p>
        </p:txBody>
      </p:sp>
    </p:spTree>
    <p:extLst>
      <p:ext uri="{BB962C8B-B14F-4D97-AF65-F5344CB8AC3E}">
        <p14:creationId xmlns:p14="http://schemas.microsoft.com/office/powerpoint/2010/main" val="27096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D93EFED-2955-460A-8C3D-EB5BD9645E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745" y="961940"/>
            <a:ext cx="3766400" cy="26062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0834D0-DC0F-1A76-DB0D-BABEE1554E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0678" y="978553"/>
            <a:ext cx="3766400" cy="26062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204A1FA-7CF3-4355-FF1F-4A71202E34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612" y="979527"/>
            <a:ext cx="3766400" cy="2606258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6B3C58A9-CC83-CBBD-326D-16FF09FAB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AMERYKA PŁD – korelacje</a:t>
            </a:r>
            <a:endParaRPr lang="en-GB" sz="2800" cap="none" dirty="0"/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743EFA9A-D469-E56A-53C9-792AB9AD9846}"/>
              </a:ext>
            </a:extLst>
          </p:cNvPr>
          <p:cNvSpPr txBox="1">
            <a:spLocks/>
          </p:cNvSpPr>
          <p:nvPr/>
        </p:nvSpPr>
        <p:spPr>
          <a:xfrm>
            <a:off x="4123277" y="696656"/>
            <a:ext cx="3794076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Brazylia</a:t>
            </a:r>
          </a:p>
        </p:txBody>
      </p:sp>
      <p:sp>
        <p:nvSpPr>
          <p:cNvPr id="23" name="Title 7">
            <a:extLst>
              <a:ext uri="{FF2B5EF4-FFF2-40B4-BE49-F238E27FC236}">
                <a16:creationId xmlns:a16="http://schemas.microsoft.com/office/drawing/2014/main" id="{3D4C6618-25C3-7551-3045-2AE86FA6EA34}"/>
              </a:ext>
            </a:extLst>
          </p:cNvPr>
          <p:cNvSpPr txBox="1">
            <a:spLocks/>
          </p:cNvSpPr>
          <p:nvPr/>
        </p:nvSpPr>
        <p:spPr>
          <a:xfrm>
            <a:off x="8112970" y="696655"/>
            <a:ext cx="3742083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Peru</a:t>
            </a:r>
            <a:endParaRPr lang="en-GB" dirty="0"/>
          </a:p>
        </p:txBody>
      </p:sp>
      <p:sp>
        <p:nvSpPr>
          <p:cNvPr id="24" name="Title 7">
            <a:extLst>
              <a:ext uri="{FF2B5EF4-FFF2-40B4-BE49-F238E27FC236}">
                <a16:creationId xmlns:a16="http://schemas.microsoft.com/office/drawing/2014/main" id="{4CB0804E-7BE4-474D-7FEF-08E24E00FD09}"/>
              </a:ext>
            </a:extLst>
          </p:cNvPr>
          <p:cNvSpPr txBox="1">
            <a:spLocks/>
          </p:cNvSpPr>
          <p:nvPr/>
        </p:nvSpPr>
        <p:spPr>
          <a:xfrm>
            <a:off x="143013" y="693514"/>
            <a:ext cx="3779999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Argentyna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AF540D-9DA4-B105-2261-6514AE9C19D2}"/>
              </a:ext>
            </a:extLst>
          </p:cNvPr>
          <p:cNvSpPr/>
          <p:nvPr/>
        </p:nvSpPr>
        <p:spPr>
          <a:xfrm>
            <a:off x="1391740" y="2353090"/>
            <a:ext cx="74223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B37BB7-0939-C495-4747-1AD8E9E9AC8C}"/>
              </a:ext>
            </a:extLst>
          </p:cNvPr>
          <p:cNvSpPr/>
          <p:nvPr/>
        </p:nvSpPr>
        <p:spPr>
          <a:xfrm>
            <a:off x="5446340" y="2318170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4D3EC0-6D68-139C-7B00-8762B1D65243}"/>
              </a:ext>
            </a:extLst>
          </p:cNvPr>
          <p:cNvSpPr/>
          <p:nvPr/>
        </p:nvSpPr>
        <p:spPr>
          <a:xfrm>
            <a:off x="10015912" y="1415173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7E2FFE-87A6-DBFB-72F7-D4B8F9A71EE3}"/>
              </a:ext>
            </a:extLst>
          </p:cNvPr>
          <p:cNvSpPr/>
          <p:nvPr/>
        </p:nvSpPr>
        <p:spPr>
          <a:xfrm>
            <a:off x="6027770" y="1531206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702CB6-06C1-81EC-6DD7-05EE0062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530" y="3685177"/>
            <a:ext cx="3764482" cy="146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braz zawierający wykres&#10;&#10;Opis wygenerowany automatycznie">
            <a:extLst>
              <a:ext uri="{FF2B5EF4-FFF2-40B4-BE49-F238E27FC236}">
                <a16:creationId xmlns:a16="http://schemas.microsoft.com/office/drawing/2014/main" id="{64060BF9-8B73-B05E-9351-DB94F119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3277" y="3673149"/>
            <a:ext cx="3740428" cy="14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Obraz zawierający wykres&#10;&#10;Opis wygenerowany automatycznie">
            <a:extLst>
              <a:ext uri="{FF2B5EF4-FFF2-40B4-BE49-F238E27FC236}">
                <a16:creationId xmlns:a16="http://schemas.microsoft.com/office/drawing/2014/main" id="{57A61A62-14EF-4A26-C785-75D30E28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3479" y="3685177"/>
            <a:ext cx="3805884" cy="14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braz zawierający wykres&#10;&#10;Opis wygenerowany automatycznie">
            <a:extLst>
              <a:ext uri="{FF2B5EF4-FFF2-40B4-BE49-F238E27FC236}">
                <a16:creationId xmlns:a16="http://schemas.microsoft.com/office/drawing/2014/main" id="{8272F191-E7ED-0A85-7C15-0986970DF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190" y="5254226"/>
            <a:ext cx="3760822" cy="14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E0238F1-EC2D-73EB-8BA8-53931CB64A4E}"/>
              </a:ext>
            </a:extLst>
          </p:cNvPr>
          <p:cNvSpPr/>
          <p:nvPr/>
        </p:nvSpPr>
        <p:spPr>
          <a:xfrm>
            <a:off x="1917948" y="1484784"/>
            <a:ext cx="74223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00272009-0847-F811-FB14-8BDBF8DE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0678" y="5219744"/>
            <a:ext cx="3740428" cy="14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Obraz zawierający wykres&#10;&#10;Opis wygenerowany automatycznie">
            <a:extLst>
              <a:ext uri="{FF2B5EF4-FFF2-40B4-BE49-F238E27FC236}">
                <a16:creationId xmlns:a16="http://schemas.microsoft.com/office/drawing/2014/main" id="{852E7C0D-8646-5FCE-CDEC-57AE1B90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970" y="5219745"/>
            <a:ext cx="3805884" cy="14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62C1E26-36B6-5F39-B846-89312BFB0BB9}"/>
              </a:ext>
            </a:extLst>
          </p:cNvPr>
          <p:cNvSpPr/>
          <p:nvPr/>
        </p:nvSpPr>
        <p:spPr>
          <a:xfrm>
            <a:off x="9479424" y="2295292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4101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2" name="Picture 18">
            <a:extLst>
              <a:ext uri="{FF2B5EF4-FFF2-40B4-BE49-F238E27FC236}">
                <a16:creationId xmlns:a16="http://schemas.microsoft.com/office/drawing/2014/main" id="{D2B20B12-9FF3-1D7F-212E-CA3879611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337" y="955727"/>
            <a:ext cx="3811998" cy="135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>
            <a:extLst>
              <a:ext uri="{FF2B5EF4-FFF2-40B4-BE49-F238E27FC236}">
                <a16:creationId xmlns:a16="http://schemas.microsoft.com/office/drawing/2014/main" id="{625DDDC2-49BD-64CE-A024-EF4E5495A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45423" y="955727"/>
            <a:ext cx="3839990" cy="137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>
            <a:extLst>
              <a:ext uri="{FF2B5EF4-FFF2-40B4-BE49-F238E27FC236}">
                <a16:creationId xmlns:a16="http://schemas.microsoft.com/office/drawing/2014/main" id="{BA8351F9-BF5D-3D53-68F0-50388229C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04300" y="976343"/>
            <a:ext cx="3885802" cy="135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B070D09E-898D-8BAC-D73B-36F5877989B5}"/>
              </a:ext>
            </a:extLst>
          </p:cNvPr>
          <p:cNvSpPr txBox="1">
            <a:spLocks/>
          </p:cNvSpPr>
          <p:nvPr/>
        </p:nvSpPr>
        <p:spPr>
          <a:xfrm>
            <a:off x="0" y="5990"/>
            <a:ext cx="11737304" cy="48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AMERYKA PŁD – regresja liniowa</a:t>
            </a:r>
            <a:endParaRPr lang="en-GB" sz="2800" cap="none" dirty="0"/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3AB29D49-0B3B-5165-DE23-558BD264AB34}"/>
              </a:ext>
            </a:extLst>
          </p:cNvPr>
          <p:cNvSpPr txBox="1">
            <a:spLocks/>
          </p:cNvSpPr>
          <p:nvPr/>
        </p:nvSpPr>
        <p:spPr>
          <a:xfrm>
            <a:off x="4155650" y="551822"/>
            <a:ext cx="3864531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Brazylia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12957C63-9A72-5065-5CD0-F696D88B2B56}"/>
              </a:ext>
            </a:extLst>
          </p:cNvPr>
          <p:cNvSpPr txBox="1">
            <a:spLocks/>
          </p:cNvSpPr>
          <p:nvPr/>
        </p:nvSpPr>
        <p:spPr>
          <a:xfrm>
            <a:off x="8156377" y="549383"/>
            <a:ext cx="3850640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Peru</a:t>
            </a:r>
            <a:endParaRPr lang="en-GB" dirty="0"/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CF0283FF-3B57-6B4B-C82F-04E151A320DF}"/>
              </a:ext>
            </a:extLst>
          </p:cNvPr>
          <p:cNvSpPr txBox="1">
            <a:spLocks/>
          </p:cNvSpPr>
          <p:nvPr/>
        </p:nvSpPr>
        <p:spPr>
          <a:xfrm>
            <a:off x="175387" y="548680"/>
            <a:ext cx="3864531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Argentyna</a:t>
            </a:r>
          </a:p>
        </p:txBody>
      </p:sp>
      <p:pic>
        <p:nvPicPr>
          <p:cNvPr id="11266" name="Picture 2" descr="Obraz zawierający wykres&#10;&#10;Opis wygenerowany automatycznie">
            <a:extLst>
              <a:ext uri="{FF2B5EF4-FFF2-40B4-BE49-F238E27FC236}">
                <a16:creationId xmlns:a16="http://schemas.microsoft.com/office/drawing/2014/main" id="{E7689EAE-4D2F-32C7-AA2B-92CA57F25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4357" y="2369657"/>
            <a:ext cx="3830558" cy="136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Obraz zawierający wykres&#10;&#10;Opis wygenerowany automatycznie">
            <a:extLst>
              <a:ext uri="{FF2B5EF4-FFF2-40B4-BE49-F238E27FC236}">
                <a16:creationId xmlns:a16="http://schemas.microsoft.com/office/drawing/2014/main" id="{F40EBDB6-BD7C-4D24-2458-1B3C3029D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33746" y="2378372"/>
            <a:ext cx="3830558" cy="1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Obraz zawierający wykres&#10;&#10;Opis wygenerowany automatycznie">
            <a:extLst>
              <a:ext uri="{FF2B5EF4-FFF2-40B4-BE49-F238E27FC236}">
                <a16:creationId xmlns:a16="http://schemas.microsoft.com/office/drawing/2014/main" id="{EC5BFC40-6573-DEB5-7A58-E5AD2D4AE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4301" y="2368027"/>
            <a:ext cx="3885801" cy="1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Obraz zawierający wykres&#10;&#10;Opis wygenerowany automatycznie">
            <a:extLst>
              <a:ext uri="{FF2B5EF4-FFF2-40B4-BE49-F238E27FC236}">
                <a16:creationId xmlns:a16="http://schemas.microsoft.com/office/drawing/2014/main" id="{C7189BC0-4291-C6AD-B9B5-8012D8F67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0297" y="5305898"/>
            <a:ext cx="3830558" cy="137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Obraz zawierający wykres&#10;&#10;Opis wygenerowany automatycznie">
            <a:extLst>
              <a:ext uri="{FF2B5EF4-FFF2-40B4-BE49-F238E27FC236}">
                <a16:creationId xmlns:a16="http://schemas.microsoft.com/office/drawing/2014/main" id="{BB10BC89-A450-DE3A-E5D2-77A2D8E3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01375" y="5305898"/>
            <a:ext cx="3830558" cy="137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966A1AB5-F51B-FE1D-58EC-6F9389949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64"/>
          <a:stretch/>
        </p:blipFill>
        <p:spPr bwMode="auto">
          <a:xfrm>
            <a:off x="8150821" y="5305898"/>
            <a:ext cx="3885801" cy="1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Obraz zawierający wykres&#10;&#10;Opis wygenerowany automatycznie">
            <a:extLst>
              <a:ext uri="{FF2B5EF4-FFF2-40B4-BE49-F238E27FC236}">
                <a16:creationId xmlns:a16="http://schemas.microsoft.com/office/drawing/2014/main" id="{A2498096-9F8A-0D1D-AA98-8B522F8CB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22" y="3809660"/>
            <a:ext cx="3830558" cy="135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 descr="Obraz zawierający wykres&#10;&#10;Opis wygenerowany automatycznie">
            <a:extLst>
              <a:ext uri="{FF2B5EF4-FFF2-40B4-BE49-F238E27FC236}">
                <a16:creationId xmlns:a16="http://schemas.microsoft.com/office/drawing/2014/main" id="{CAB814E3-13AC-EE08-B871-7A6E685B1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79133" y="3809660"/>
            <a:ext cx="3830558" cy="13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>
            <a:extLst>
              <a:ext uri="{FF2B5EF4-FFF2-40B4-BE49-F238E27FC236}">
                <a16:creationId xmlns:a16="http://schemas.microsoft.com/office/drawing/2014/main" id="{E7282F54-BB52-8BB3-68E9-742DE0775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6377" y="3789040"/>
            <a:ext cx="3850640" cy="135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30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7AC920-911E-4C6E-6867-FA80149FE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753600" cy="648072"/>
          </a:xfrm>
        </p:spPr>
        <p:txBody>
          <a:bodyPr>
            <a:normAutofit/>
          </a:bodyPr>
          <a:lstStyle/>
          <a:p>
            <a:r>
              <a:rPr lang="pl-PL" sz="3600" cap="none" dirty="0"/>
              <a:t>Czym są zmiany klimatyczne</a:t>
            </a:r>
            <a:endParaRPr lang="en-GB" sz="3600" cap="none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BC45E1C7-3E60-F1EE-A646-836ABE4237FF}"/>
              </a:ext>
            </a:extLst>
          </p:cNvPr>
          <p:cNvSpPr txBox="1">
            <a:spLocks/>
          </p:cNvSpPr>
          <p:nvPr/>
        </p:nvSpPr>
        <p:spPr>
          <a:xfrm>
            <a:off x="231237" y="2147117"/>
            <a:ext cx="6799279" cy="4522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en-gb"/>
            </a:defPPr>
            <a:lvl1pPr indent="0" algn="just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b="1">
                <a:solidFill>
                  <a:srgbClr val="002060"/>
                </a:solidFill>
              </a:defRPr>
            </a:lvl1pPr>
            <a:lvl2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>
                <a:latin typeface="Century Gothic (Body)"/>
              </a:rPr>
              <a:t>Przyczyny</a:t>
            </a:r>
            <a:r>
              <a:rPr lang="pl-PL" b="0" dirty="0">
                <a:latin typeface="Century Gothic (Body)"/>
              </a:rPr>
              <a:t> zmian klimatycznych mogą być: </a:t>
            </a:r>
          </a:p>
          <a:p>
            <a:endParaRPr lang="pl-PL" b="0" dirty="0">
              <a:latin typeface="Century Gothic (Body)"/>
            </a:endParaRPr>
          </a:p>
          <a:p>
            <a:pPr marL="285750" indent="-285750">
              <a:buFont typeface="Wingdings" panose="05000000000000000000" pitchFamily="2" charset="2"/>
              <a:buChar char="ð"/>
            </a:pPr>
            <a:r>
              <a:rPr lang="pl-PL" dirty="0">
                <a:latin typeface="Century Gothic (Body)"/>
              </a:rPr>
              <a:t>naturalne</a:t>
            </a:r>
            <a:r>
              <a:rPr lang="pl-PL" b="0" dirty="0">
                <a:latin typeface="Century Gothic (Body)"/>
              </a:rPr>
              <a:t>, jak zmiana stałej słonecznej, cykle astronomiczne, erupcje wulkanów,</a:t>
            </a:r>
          </a:p>
          <a:p>
            <a:endParaRPr lang="pl-PL" b="0" dirty="0">
              <a:latin typeface="Century Gothic (Body)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ð"/>
            </a:pPr>
            <a:r>
              <a:rPr lang="pl-PL" dirty="0">
                <a:latin typeface="Century Gothic (Body)"/>
              </a:rPr>
              <a:t>antropologiczne</a:t>
            </a:r>
            <a:r>
              <a:rPr lang="pl-PL" b="0" dirty="0">
                <a:latin typeface="Century Gothic (Body)"/>
              </a:rPr>
              <a:t>, czyli będące wynikiem </a:t>
            </a:r>
            <a:r>
              <a:rPr lang="pl-PL" dirty="0">
                <a:latin typeface="Century Gothic (Body)"/>
              </a:rPr>
              <a:t>działalności człowieka, </a:t>
            </a:r>
            <a:r>
              <a:rPr lang="pl-PL" b="0" dirty="0">
                <a:latin typeface="Century Gothic (Body)"/>
              </a:rPr>
              <a:t>a</a:t>
            </a:r>
            <a:r>
              <a:rPr lang="pl-PL" dirty="0">
                <a:latin typeface="Century Gothic (Body)"/>
              </a:rPr>
              <a:t> </a:t>
            </a:r>
            <a:r>
              <a:rPr lang="pl-PL" b="0" dirty="0">
                <a:latin typeface="Century Gothic (Body)"/>
              </a:rPr>
              <a:t>związane z wysoką emisją gazów cieplarnianych </a:t>
            </a:r>
            <a:r>
              <a:rPr lang="pl-PL" b="0" i="1" dirty="0">
                <a:solidFill>
                  <a:srgbClr val="EF5361"/>
                </a:solidFill>
                <a:latin typeface="Century Gothic (Body)"/>
              </a:rPr>
              <a:t>(m.in CO2, podtlenek azotu, metan). </a:t>
            </a:r>
            <a:r>
              <a:rPr lang="pl-PL" b="0" dirty="0">
                <a:latin typeface="Century Gothic (Body)"/>
              </a:rPr>
              <a:t>Zwiększenie emisji gazów cieplarnianych to efekt: </a:t>
            </a:r>
          </a:p>
          <a:p>
            <a:pPr marL="720000" lvl="1" indent="-285750" algn="l">
              <a:lnSpc>
                <a:spcPct val="100000"/>
              </a:lnSpc>
              <a:spcBef>
                <a:spcPts val="0"/>
              </a:spcBef>
              <a:buFontTx/>
              <a:buChar char="‒"/>
            </a:pPr>
            <a:r>
              <a:rPr lang="pl-PL" sz="1800" b="0" dirty="0">
                <a:solidFill>
                  <a:srgbClr val="002060"/>
                </a:solidFill>
                <a:latin typeface="Century Gothic (Body)"/>
              </a:rPr>
              <a:t>spalania węgla, ropy, gazu</a:t>
            </a:r>
            <a:endParaRPr lang="pl-PL" sz="1800" b="1" dirty="0">
              <a:solidFill>
                <a:srgbClr val="002060"/>
              </a:solidFill>
              <a:latin typeface="Century Gothic (Body)"/>
            </a:endParaRPr>
          </a:p>
          <a:p>
            <a:pPr marL="720000" lvl="1" indent="-285750" algn="l">
              <a:lnSpc>
                <a:spcPct val="100000"/>
              </a:lnSpc>
              <a:spcBef>
                <a:spcPts val="0"/>
              </a:spcBef>
              <a:buFontTx/>
              <a:buChar char="‒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wycinanie lasów (deforestacja), </a:t>
            </a:r>
          </a:p>
          <a:p>
            <a:pPr marL="720000" lvl="1" indent="-285750" algn="l">
              <a:lnSpc>
                <a:spcPct val="100000"/>
              </a:lnSpc>
              <a:spcBef>
                <a:spcPts val="0"/>
              </a:spcBef>
              <a:buFontTx/>
              <a:buChar char="‒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intensywnej hodowli zwierząt </a:t>
            </a:r>
            <a:r>
              <a:rPr lang="pl-PL" sz="1800" i="1" dirty="0">
                <a:solidFill>
                  <a:srgbClr val="EF5361"/>
                </a:solidFill>
                <a:latin typeface="Century Gothic (Body)"/>
              </a:rPr>
              <a:t>hodowlanych</a:t>
            </a: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,</a:t>
            </a:r>
          </a:p>
          <a:p>
            <a:pPr marL="720000" lvl="1" indent="-285750" algn="l">
              <a:lnSpc>
                <a:spcPct val="100000"/>
              </a:lnSpc>
              <a:spcBef>
                <a:spcPts val="0"/>
              </a:spcBef>
              <a:buFontTx/>
              <a:buChar char="‒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używania nawozów azotowych oraz fluorowanych gazów cieplarnianych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pl-PL" b="0" dirty="0">
              <a:latin typeface="Century Gothic (Body)"/>
            </a:endParaRPr>
          </a:p>
          <a:p>
            <a:r>
              <a:rPr lang="pl-PL" b="0" dirty="0">
                <a:latin typeface="Century Gothic (Body)"/>
              </a:rPr>
              <a:t>  </a:t>
            </a:r>
            <a:endParaRPr lang="en-GB" b="0" dirty="0">
              <a:latin typeface="Century Gothic (Body)"/>
            </a:endParaRP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1EE9D286-ADB5-9154-B039-4B2A0489615B}"/>
              </a:ext>
            </a:extLst>
          </p:cNvPr>
          <p:cNvSpPr txBox="1">
            <a:spLocks/>
          </p:cNvSpPr>
          <p:nvPr/>
        </p:nvSpPr>
        <p:spPr>
          <a:xfrm>
            <a:off x="261764" y="1040850"/>
            <a:ext cx="11593288" cy="9021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l-PL" sz="1800" b="1" dirty="0">
                <a:solidFill>
                  <a:srgbClr val="002060"/>
                </a:solidFill>
              </a:rPr>
              <a:t>Zmiana klimatu </a:t>
            </a:r>
            <a:r>
              <a:rPr lang="pl-PL" sz="1800" dirty="0">
                <a:solidFill>
                  <a:srgbClr val="002060"/>
                </a:solidFill>
              </a:rPr>
              <a:t>to długoterminowa zmiana średnich wzorców pogodowych, które definiują lokalny, regionalny i globalny klimat Ziemi. Zmiany te mają szeroki zakres obserwowanych efektów, </a:t>
            </a:r>
            <a:r>
              <a:rPr lang="pl-PL" sz="1800" i="1" dirty="0">
                <a:solidFill>
                  <a:srgbClr val="EF5361"/>
                </a:solidFill>
              </a:rPr>
              <a:t>które są jednocześnie synonimem tego terminu.</a:t>
            </a:r>
            <a:endParaRPr lang="en-GB" sz="1800" i="1" dirty="0">
              <a:solidFill>
                <a:srgbClr val="EF536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9D67AF-86CE-7F10-C93E-3802491B80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prstClr val="black"/>
              <a:srgbClr val="1F4E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3546" y="3690339"/>
            <a:ext cx="1555279" cy="6480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83D1CF-7915-CD8B-D93B-3C65409AF0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225" y="2890967"/>
            <a:ext cx="1288805" cy="12304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465109-8C68-3112-AE2E-9D148E6466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84" y="2273362"/>
            <a:ext cx="1155638" cy="11556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CC3EF01-24D1-1A12-88B3-F1A571EE473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386" y="4539750"/>
            <a:ext cx="1040888" cy="1040888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B0AAE5D4-C2AB-FC3D-C281-36852A532E5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49" b="96047" l="9418" r="89751">
                        <a14:foregroundMark x1="47368" y1="5581" x2="47368" y2="5581"/>
                        <a14:foregroundMark x1="31302" y1="27674" x2="31302" y2="27674"/>
                        <a14:foregroundMark x1="28809" y1="37674" x2="28809" y2="37674"/>
                        <a14:foregroundMark x1="36288" y1="46512" x2="36288" y2="46512"/>
                        <a14:foregroundMark x1="68421" y1="94186" x2="68421" y2="94186"/>
                        <a14:foregroundMark x1="48753" y1="90930" x2="48753" y2="90930"/>
                        <a14:foregroundMark x1="33795" y1="96047" x2="33795" y2="96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0186" y="4559925"/>
            <a:ext cx="1042241" cy="1241452"/>
          </a:xfrm>
          <a:prstGeom prst="rect">
            <a:avLst/>
          </a:prstGeom>
          <a:noFill/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661DE03E-BEAB-C5C5-0653-F0145603B54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6327" y="5292481"/>
            <a:ext cx="1066828" cy="848773"/>
          </a:xfrm>
          <a:prstGeom prst="rect">
            <a:avLst/>
          </a:prstGeom>
        </p:spPr>
      </p:pic>
      <p:pic>
        <p:nvPicPr>
          <p:cNvPr id="2063" name="Picture 2062">
            <a:extLst>
              <a:ext uri="{FF2B5EF4-FFF2-40B4-BE49-F238E27FC236}">
                <a16:creationId xmlns:a16="http://schemas.microsoft.com/office/drawing/2014/main" id="{4F8E16F4-27E1-5F82-7B20-DD020157D50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767" y="3690339"/>
            <a:ext cx="1613461" cy="90213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74E5A99-562A-E9A3-D22F-94FDA6A9CBD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732" y="2147117"/>
            <a:ext cx="848045" cy="8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1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88E2B31-894B-2A90-EBB7-86FEF10BF3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870" y="5340510"/>
            <a:ext cx="3409143" cy="14257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EE0924-512E-F7B4-B9E5-593E85245A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8780" y="3803400"/>
            <a:ext cx="3378272" cy="14511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28CA7C-3080-1B1F-CC3D-93FB843571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8662" y="2311527"/>
            <a:ext cx="3401864" cy="1396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74EFF7-A9EE-44D4-A68F-68D0295FF7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224" y="850444"/>
            <a:ext cx="3401864" cy="1353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BFB45-A031-5020-4BA8-539B5450285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644" y="5305498"/>
            <a:ext cx="3337861" cy="1463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18765-8CA9-1307-0C71-809983CE2A3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645" y="3805770"/>
            <a:ext cx="3337862" cy="145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71A518-F10A-E536-B27F-F5C5857DE92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8979" y="2313895"/>
            <a:ext cx="3357528" cy="1396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05B3B-7DB9-65EC-BEFD-46654116E9B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3311" y="848377"/>
            <a:ext cx="3333196" cy="1355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90249-B724-7EED-72B5-17AA7E4079B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489" y="5305498"/>
            <a:ext cx="3366613" cy="1463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58D15-EA93-33DB-E7B6-E16460D3DDB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831" y="3764405"/>
            <a:ext cx="3378272" cy="1492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E5697-6420-97CF-6628-377A5665DFC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96" y="2287459"/>
            <a:ext cx="3379307" cy="14233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A5B649-7816-BDEC-C7C3-B46A43E3C85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691" y="828742"/>
            <a:ext cx="3365948" cy="1375143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AFRYKA – zmiany temperatury vs</a:t>
            </a:r>
            <a:endParaRPr lang="en-GB" sz="2800" cap="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F6049-7687-92F8-6F4E-A04627E24221}"/>
              </a:ext>
            </a:extLst>
          </p:cNvPr>
          <p:cNvSpPr txBox="1"/>
          <p:nvPr/>
        </p:nvSpPr>
        <p:spPr>
          <a:xfrm>
            <a:off x="-10116" y="828742"/>
            <a:ext cx="1237158" cy="2803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400" dirty="0"/>
              <a:t>emisja CO2</a:t>
            </a:r>
            <a:endParaRPr lang="en-GB" sz="140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983492-4FD6-298D-50AF-F3F60555C491}"/>
              </a:ext>
            </a:extLst>
          </p:cNvPr>
          <p:cNvSpPr txBox="1"/>
          <p:nvPr/>
        </p:nvSpPr>
        <p:spPr>
          <a:xfrm>
            <a:off x="-17560" y="2294324"/>
            <a:ext cx="1124575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PKB per capita</a:t>
            </a:r>
            <a:endParaRPr lang="en-GB" sz="16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AFC66-350F-E4E8-4FF5-79801B583D46}"/>
              </a:ext>
            </a:extLst>
          </p:cNvPr>
          <p:cNvSpPr txBox="1"/>
          <p:nvPr/>
        </p:nvSpPr>
        <p:spPr>
          <a:xfrm>
            <a:off x="-17560" y="3937450"/>
            <a:ext cx="1154515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Poziom zalesienia</a:t>
            </a:r>
            <a:endParaRPr lang="en-GB" sz="16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C3E6C-0EB4-FC38-60B7-94A4E811FC79}"/>
              </a:ext>
            </a:extLst>
          </p:cNvPr>
          <p:cNvSpPr txBox="1"/>
          <p:nvPr/>
        </p:nvSpPr>
        <p:spPr>
          <a:xfrm>
            <a:off x="-38704" y="5483140"/>
            <a:ext cx="1237158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Poziom urbanizacji </a:t>
            </a:r>
            <a:endParaRPr lang="en-GB" sz="1600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F3F8E4-9E0B-36D9-2C9B-BDA8883730A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37500" y1="39623" x2="37500" y2="39623"/>
                        <a14:foregroundMark x1="62500" y1="39623" x2="62500" y2="39623"/>
                        <a14:foregroundMark x1="52500" y1="54717" x2="72500" y2="45283"/>
                        <a14:foregroundMark x1="40000" y1="54717" x2="37500" y2="39623"/>
                        <a14:foregroundMark x1="77500" y1="88679" x2="77500" y2="88679"/>
                        <a14:foregroundMark x1="92500" y1="94340" x2="92500" y2="94340"/>
                        <a14:foregroundMark x1="80000" y1="60377" x2="80000" y2="60377"/>
                        <a14:foregroundMark x1="55000" y1="22642" x2="55000" y2="22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664" y="1115979"/>
            <a:ext cx="641185" cy="73534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C92472-6A80-C075-F48C-E69815B7794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86" y="2703431"/>
            <a:ext cx="907336" cy="682207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CE2B4-F131-86AA-A0D4-B85C3B071AA2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742" b="93633" l="8155" r="89700">
                        <a14:foregroundMark x1="8155" y1="49064" x2="8155" y2="53184"/>
                        <a14:foregroundMark x1="12446" y1="89139" x2="24893" y2="92884"/>
                        <a14:foregroundMark x1="24893" y1="92884" x2="49356" y2="94007"/>
                        <a14:foregroundMark x1="49356" y1="94007" x2="75966" y2="93633"/>
                        <a14:foregroundMark x1="75966" y1="93633" x2="77682" y2="88390"/>
                        <a14:foregroundMark x1="41202" y1="34831" x2="41202" y2="34831"/>
                        <a14:foregroundMark x1="41202" y1="26592" x2="41202" y2="26592"/>
                        <a14:foregroundMark x1="42918" y1="8614" x2="42918" y2="8614"/>
                        <a14:foregroundMark x1="47639" y1="6742" x2="47639" y2="6742"/>
                        <a14:backgroundMark x1="39485" y1="24719" x2="39485" y2="24719"/>
                        <a14:backgroundMark x1="36910" y1="38577" x2="36910" y2="38577"/>
                        <a14:backgroundMark x1="21459" y1="49438" x2="21459" y2="49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05" y="4369353"/>
            <a:ext cx="516583" cy="59196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76601E-742B-0000-4AFD-FA0AE6B64029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141" b="96399" l="313" r="97183">
                        <a14:foregroundMark x1="7119" y1="31084" x2="20344" y2="39612"/>
                        <a14:foregroundMark x1="156" y1="26593" x2="1998" y2="27781"/>
                        <a14:foregroundMark x1="20704" y1="40166" x2="27543" y2="50693"/>
                        <a14:foregroundMark x1="20344" y1="39612" x2="20704" y2="40166"/>
                        <a14:foregroundMark x1="27543" y1="50693" x2="8764" y2="96399"/>
                        <a14:foregroundMark x1="1114" y1="28627" x2="313" y2="27424"/>
                        <a14:foregroundMark x1="3579" y1="32330" x2="3351" y2="31988"/>
                        <a14:foregroundMark x1="1252" y1="88366" x2="20031" y2="76731"/>
                        <a14:foregroundMark x1="20031" y1="76731" x2="33803" y2="87535"/>
                        <a14:foregroundMark x1="33803" y1="87535" x2="73865" y2="96399"/>
                        <a14:foregroundMark x1="73865" y1="96399" x2="86072" y2="92798"/>
                        <a14:foregroundMark x1="86072" y1="92798" x2="93740" y2="37950"/>
                        <a14:foregroundMark x1="97340" y1="7202" x2="97183" y2="83657"/>
                        <a14:foregroundMark x1="97183" y1="83657" x2="8451" y2="93906"/>
                        <a14:backgroundMark x1="3756" y1="31856" x2="6729" y2="32133"/>
                        <a14:backgroundMark x1="2660" y1="27147" x2="4069" y2="31302"/>
                        <a14:backgroundMark x1="20501" y1="40166" x2="20501" y2="40166"/>
                        <a14:backgroundMark x1="18153" y1="40720" x2="18153" y2="40720"/>
                        <a14:backgroundMark x1="18623" y1="39612" x2="18623" y2="3961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8" y="5809247"/>
            <a:ext cx="1110699" cy="62748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542CFFCD-275C-834A-94CB-235A3D8E4F2A}"/>
              </a:ext>
            </a:extLst>
          </p:cNvPr>
          <p:cNvSpPr txBox="1">
            <a:spLocks/>
          </p:cNvSpPr>
          <p:nvPr/>
        </p:nvSpPr>
        <p:spPr>
          <a:xfrm>
            <a:off x="4749743" y="508219"/>
            <a:ext cx="3386764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Tanzania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2D2CD9B1-3F6D-9E96-DB8C-3558F4DB4FCC}"/>
              </a:ext>
            </a:extLst>
          </p:cNvPr>
          <p:cNvSpPr txBox="1">
            <a:spLocks/>
          </p:cNvSpPr>
          <p:nvPr/>
        </p:nvSpPr>
        <p:spPr>
          <a:xfrm>
            <a:off x="8366871" y="502819"/>
            <a:ext cx="3409143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Mozambik</a:t>
            </a:r>
            <a:endParaRPr lang="en-GB" dirty="0"/>
          </a:p>
        </p:txBody>
      </p:sp>
      <p:sp>
        <p:nvSpPr>
          <p:cNvPr id="37" name="Title 7">
            <a:extLst>
              <a:ext uri="{FF2B5EF4-FFF2-40B4-BE49-F238E27FC236}">
                <a16:creationId xmlns:a16="http://schemas.microsoft.com/office/drawing/2014/main" id="{BB00199B-44BE-A589-5194-C28C38E1807D}"/>
              </a:ext>
            </a:extLst>
          </p:cNvPr>
          <p:cNvSpPr txBox="1">
            <a:spLocks/>
          </p:cNvSpPr>
          <p:nvPr/>
        </p:nvSpPr>
        <p:spPr>
          <a:xfrm>
            <a:off x="1227042" y="502820"/>
            <a:ext cx="3386764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Algieria</a:t>
            </a:r>
          </a:p>
        </p:txBody>
      </p:sp>
    </p:spTree>
    <p:extLst>
      <p:ext uri="{BB962C8B-B14F-4D97-AF65-F5344CB8AC3E}">
        <p14:creationId xmlns:p14="http://schemas.microsoft.com/office/powerpoint/2010/main" val="371490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CCCDCACD-DC64-EA1B-24E9-76CC779B6AC2}"/>
              </a:ext>
            </a:extLst>
          </p:cNvPr>
          <p:cNvSpPr txBox="1">
            <a:spLocks/>
          </p:cNvSpPr>
          <p:nvPr/>
        </p:nvSpPr>
        <p:spPr>
          <a:xfrm>
            <a:off x="0" y="5990"/>
            <a:ext cx="11737304" cy="48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AFRYKA – korelacje</a:t>
            </a:r>
            <a:endParaRPr lang="en-GB" sz="2800" cap="none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72F34F9-EF09-128E-CE36-AB0D521C409A}"/>
              </a:ext>
            </a:extLst>
          </p:cNvPr>
          <p:cNvSpPr txBox="1">
            <a:spLocks/>
          </p:cNvSpPr>
          <p:nvPr/>
        </p:nvSpPr>
        <p:spPr>
          <a:xfrm>
            <a:off x="4123277" y="696656"/>
            <a:ext cx="3794076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Tanzania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01702EF0-6464-DA9D-DA79-02AFC185C13D}"/>
              </a:ext>
            </a:extLst>
          </p:cNvPr>
          <p:cNvSpPr txBox="1">
            <a:spLocks/>
          </p:cNvSpPr>
          <p:nvPr/>
        </p:nvSpPr>
        <p:spPr>
          <a:xfrm>
            <a:off x="8112970" y="696655"/>
            <a:ext cx="3742083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Mozambik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285DEF5-0298-0B91-B29D-61B7499290BC}"/>
              </a:ext>
            </a:extLst>
          </p:cNvPr>
          <p:cNvSpPr txBox="1">
            <a:spLocks/>
          </p:cNvSpPr>
          <p:nvPr/>
        </p:nvSpPr>
        <p:spPr>
          <a:xfrm>
            <a:off x="143013" y="693514"/>
            <a:ext cx="3779999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Algieria</a:t>
            </a:r>
          </a:p>
        </p:txBody>
      </p:sp>
      <p:pic>
        <p:nvPicPr>
          <p:cNvPr id="2" name="Google Shape;217;p34">
            <a:extLst>
              <a:ext uri="{FF2B5EF4-FFF2-40B4-BE49-F238E27FC236}">
                <a16:creationId xmlns:a16="http://schemas.microsoft.com/office/drawing/2014/main" id="{4EF2BE2D-45D7-4BF1-F941-4604E9690895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14" y="4082817"/>
            <a:ext cx="3779998" cy="251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18;p34">
            <a:extLst>
              <a:ext uri="{FF2B5EF4-FFF2-40B4-BE49-F238E27FC236}">
                <a16:creationId xmlns:a16="http://schemas.microsoft.com/office/drawing/2014/main" id="{EF044555-719B-1804-FACF-FF17950730D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474" y="4105358"/>
            <a:ext cx="3727579" cy="249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9;p34">
            <a:extLst>
              <a:ext uri="{FF2B5EF4-FFF2-40B4-BE49-F238E27FC236}">
                <a16:creationId xmlns:a16="http://schemas.microsoft.com/office/drawing/2014/main" id="{4AE18573-32D9-98EA-5FE0-4BA48E3C4525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1340" y="4082817"/>
            <a:ext cx="3823040" cy="25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BC6C91-0DEE-1145-B488-DDAED71F554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1341" y="1010555"/>
            <a:ext cx="3823039" cy="3014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87B889-2311-D280-C022-0F6B594530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865" y="990676"/>
            <a:ext cx="3742083" cy="30346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F6EBBA-9659-0A16-9E43-EF1C302EEA0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13" y="1010556"/>
            <a:ext cx="3779999" cy="30148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7D627E-6EFB-B802-CDEE-3E56B3CCA731}"/>
              </a:ext>
            </a:extLst>
          </p:cNvPr>
          <p:cNvSpPr/>
          <p:nvPr/>
        </p:nvSpPr>
        <p:spPr>
          <a:xfrm>
            <a:off x="1057307" y="2708920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0BF878-EF7B-D7D0-1B89-D8B1E2428E7D}"/>
              </a:ext>
            </a:extLst>
          </p:cNvPr>
          <p:cNvSpPr/>
          <p:nvPr/>
        </p:nvSpPr>
        <p:spPr>
          <a:xfrm>
            <a:off x="6598468" y="1700808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CF519-E549-586B-9BED-4FA5AA482DD3}"/>
              </a:ext>
            </a:extLst>
          </p:cNvPr>
          <p:cNvSpPr/>
          <p:nvPr/>
        </p:nvSpPr>
        <p:spPr>
          <a:xfrm>
            <a:off x="10558908" y="1628800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00979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4495339-9E7A-81EC-EF80-7537DC6071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357" y="3795521"/>
            <a:ext cx="3846888" cy="2145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120FEC-D570-34F0-6D08-43E442662C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356" y="1356199"/>
            <a:ext cx="3846888" cy="2225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4A4A4F-6B28-70C9-F4D7-32EA684E23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375" y="1384799"/>
            <a:ext cx="3858112" cy="2152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BF1767-0666-DEF1-8957-628E75F2C8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62" y="3785898"/>
            <a:ext cx="3815679" cy="2155362"/>
          </a:xfrm>
          <a:prstGeom prst="rect">
            <a:avLst/>
          </a:prstGeom>
        </p:spPr>
      </p:pic>
      <p:pic>
        <p:nvPicPr>
          <p:cNvPr id="2" name="Google Shape;230;p35">
            <a:extLst>
              <a:ext uri="{FF2B5EF4-FFF2-40B4-BE49-F238E27FC236}">
                <a16:creationId xmlns:a16="http://schemas.microsoft.com/office/drawing/2014/main" id="{E944827E-5D59-E971-B62B-C68166407A55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60" y="1383378"/>
            <a:ext cx="3846888" cy="22616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B070D09E-898D-8BAC-D73B-36F5877989B5}"/>
              </a:ext>
            </a:extLst>
          </p:cNvPr>
          <p:cNvSpPr txBox="1">
            <a:spLocks/>
          </p:cNvSpPr>
          <p:nvPr/>
        </p:nvSpPr>
        <p:spPr>
          <a:xfrm>
            <a:off x="0" y="5990"/>
            <a:ext cx="11737304" cy="48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AFRYKA  – regresja liniowa robocze</a:t>
            </a:r>
            <a:endParaRPr lang="en-GB" sz="2800" cap="non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E28A09-1796-8152-5C1B-14E33A2F179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376" y="3789040"/>
            <a:ext cx="3850640" cy="2160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E1F194-86B3-6B10-6BAF-493D766D3006}"/>
              </a:ext>
            </a:extLst>
          </p:cNvPr>
          <p:cNvSpPr txBox="1"/>
          <p:nvPr/>
        </p:nvSpPr>
        <p:spPr>
          <a:xfrm>
            <a:off x="5806381" y="6128765"/>
            <a:ext cx="1296144" cy="286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400" b="1" dirty="0"/>
              <a:t>Zalesienie</a:t>
            </a:r>
            <a:endParaRPr lang="en-GB" sz="1400" b="1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A1735-8414-6EA4-7C03-39E4BEBD2EAD}"/>
              </a:ext>
            </a:extLst>
          </p:cNvPr>
          <p:cNvSpPr txBox="1"/>
          <p:nvPr/>
        </p:nvSpPr>
        <p:spPr>
          <a:xfrm rot="16200000">
            <a:off x="9447105" y="5525596"/>
            <a:ext cx="1575792" cy="258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200" b="1" dirty="0"/>
              <a:t>Temperatura</a:t>
            </a:r>
            <a:endParaRPr lang="en-GB" sz="12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64410-183F-1FDA-A298-CFD66861D55A}"/>
              </a:ext>
            </a:extLst>
          </p:cNvPr>
          <p:cNvSpPr txBox="1"/>
          <p:nvPr/>
        </p:nvSpPr>
        <p:spPr>
          <a:xfrm>
            <a:off x="7246540" y="6156465"/>
            <a:ext cx="2088232" cy="258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200" b="1" dirty="0"/>
              <a:t>Urbanizacja</a:t>
            </a:r>
            <a:endParaRPr lang="en-GB" sz="1200" b="1" dirty="0" err="1"/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3AB29D49-0B3B-5165-DE23-558BD264AB34}"/>
              </a:ext>
            </a:extLst>
          </p:cNvPr>
          <p:cNvSpPr txBox="1">
            <a:spLocks/>
          </p:cNvSpPr>
          <p:nvPr/>
        </p:nvSpPr>
        <p:spPr>
          <a:xfrm>
            <a:off x="4155650" y="968427"/>
            <a:ext cx="3864531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Tanzania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12957C63-9A72-5065-5CD0-F696D88B2B56}"/>
              </a:ext>
            </a:extLst>
          </p:cNvPr>
          <p:cNvSpPr txBox="1">
            <a:spLocks/>
          </p:cNvSpPr>
          <p:nvPr/>
        </p:nvSpPr>
        <p:spPr>
          <a:xfrm>
            <a:off x="8156377" y="965988"/>
            <a:ext cx="3850640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Mozambik</a:t>
            </a:r>
            <a:endParaRPr lang="en-GB" dirty="0"/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CF0283FF-3B57-6B4B-C82F-04E151A320DF}"/>
              </a:ext>
            </a:extLst>
          </p:cNvPr>
          <p:cNvSpPr txBox="1">
            <a:spLocks/>
          </p:cNvSpPr>
          <p:nvPr/>
        </p:nvSpPr>
        <p:spPr>
          <a:xfrm>
            <a:off x="175387" y="965285"/>
            <a:ext cx="3864531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Agieria</a:t>
            </a:r>
          </a:p>
        </p:txBody>
      </p:sp>
    </p:spTree>
    <p:extLst>
      <p:ext uri="{BB962C8B-B14F-4D97-AF65-F5344CB8AC3E}">
        <p14:creationId xmlns:p14="http://schemas.microsoft.com/office/powerpoint/2010/main" val="109002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AUSTRALIA &amp; OCEANIA – zmiany temperatury vs:</a:t>
            </a:r>
            <a:endParaRPr lang="en-GB" sz="2800" cap="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F6049-7687-92F8-6F4E-A04627E24221}"/>
              </a:ext>
            </a:extLst>
          </p:cNvPr>
          <p:cNvSpPr txBox="1"/>
          <p:nvPr/>
        </p:nvSpPr>
        <p:spPr>
          <a:xfrm>
            <a:off x="-10116" y="828742"/>
            <a:ext cx="1237158" cy="2803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400" dirty="0"/>
              <a:t>emisja CO2</a:t>
            </a:r>
            <a:endParaRPr lang="en-GB" sz="140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983492-4FD6-298D-50AF-F3F60555C491}"/>
              </a:ext>
            </a:extLst>
          </p:cNvPr>
          <p:cNvSpPr txBox="1"/>
          <p:nvPr/>
        </p:nvSpPr>
        <p:spPr>
          <a:xfrm>
            <a:off x="-17560" y="2294324"/>
            <a:ext cx="1124575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PKB per capita</a:t>
            </a:r>
            <a:endParaRPr lang="en-GB" sz="16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AFC66-350F-E4E8-4FF5-79801B583D46}"/>
              </a:ext>
            </a:extLst>
          </p:cNvPr>
          <p:cNvSpPr txBox="1"/>
          <p:nvPr/>
        </p:nvSpPr>
        <p:spPr>
          <a:xfrm>
            <a:off x="-17560" y="3937450"/>
            <a:ext cx="1154515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Poziom zalesienia</a:t>
            </a:r>
            <a:endParaRPr lang="en-GB" sz="16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C3E6C-0EB4-FC38-60B7-94A4E811FC79}"/>
              </a:ext>
            </a:extLst>
          </p:cNvPr>
          <p:cNvSpPr txBox="1"/>
          <p:nvPr/>
        </p:nvSpPr>
        <p:spPr>
          <a:xfrm>
            <a:off x="-38704" y="5483140"/>
            <a:ext cx="1237158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Poziom urbanizacji </a:t>
            </a:r>
            <a:endParaRPr lang="en-GB" sz="1600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F3F8E4-9E0B-36D9-2C9B-BDA888373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500" y1="39623" x2="37500" y2="39623"/>
                        <a14:foregroundMark x1="62500" y1="39623" x2="62500" y2="39623"/>
                        <a14:foregroundMark x1="52500" y1="54717" x2="72500" y2="45283"/>
                        <a14:foregroundMark x1="40000" y1="54717" x2="37500" y2="39623"/>
                        <a14:foregroundMark x1="77500" y1="88679" x2="77500" y2="88679"/>
                        <a14:foregroundMark x1="92500" y1="94340" x2="92500" y2="94340"/>
                        <a14:foregroundMark x1="80000" y1="60377" x2="80000" y2="60377"/>
                        <a14:foregroundMark x1="55000" y1="22642" x2="55000" y2="22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664" y="1115979"/>
            <a:ext cx="641185" cy="73534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C92472-6A80-C075-F48C-E69815B779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86" y="2703431"/>
            <a:ext cx="907336" cy="682207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CE2B4-F131-86AA-A0D4-B85C3B071A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42" b="93633" l="8155" r="89700">
                        <a14:foregroundMark x1="8155" y1="49064" x2="8155" y2="53184"/>
                        <a14:foregroundMark x1="12446" y1="89139" x2="24893" y2="92884"/>
                        <a14:foregroundMark x1="24893" y1="92884" x2="49356" y2="94007"/>
                        <a14:foregroundMark x1="49356" y1="94007" x2="75966" y2="93633"/>
                        <a14:foregroundMark x1="75966" y1="93633" x2="77682" y2="88390"/>
                        <a14:foregroundMark x1="41202" y1="34831" x2="41202" y2="34831"/>
                        <a14:foregroundMark x1="41202" y1="26592" x2="41202" y2="26592"/>
                        <a14:foregroundMark x1="42918" y1="8614" x2="42918" y2="8614"/>
                        <a14:foregroundMark x1="47639" y1="6742" x2="47639" y2="6742"/>
                        <a14:backgroundMark x1="39485" y1="24719" x2="39485" y2="24719"/>
                        <a14:backgroundMark x1="36910" y1="38577" x2="36910" y2="38577"/>
                        <a14:backgroundMark x1="21459" y1="49438" x2="21459" y2="49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05" y="4369353"/>
            <a:ext cx="516583" cy="59196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76601E-742B-0000-4AFD-FA0AE6B6402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41" b="96399" l="313" r="97183">
                        <a14:foregroundMark x1="7119" y1="31084" x2="20344" y2="39612"/>
                        <a14:foregroundMark x1="156" y1="26593" x2="1998" y2="27781"/>
                        <a14:foregroundMark x1="20704" y1="40166" x2="27543" y2="50693"/>
                        <a14:foregroundMark x1="20344" y1="39612" x2="20704" y2="40166"/>
                        <a14:foregroundMark x1="27543" y1="50693" x2="8764" y2="96399"/>
                        <a14:foregroundMark x1="1114" y1="28627" x2="313" y2="27424"/>
                        <a14:foregroundMark x1="3579" y1="32330" x2="3351" y2="31988"/>
                        <a14:foregroundMark x1="1252" y1="88366" x2="20031" y2="76731"/>
                        <a14:foregroundMark x1="20031" y1="76731" x2="33803" y2="87535"/>
                        <a14:foregroundMark x1="33803" y1="87535" x2="73865" y2="96399"/>
                        <a14:foregroundMark x1="73865" y1="96399" x2="86072" y2="92798"/>
                        <a14:foregroundMark x1="86072" y1="92798" x2="93740" y2="37950"/>
                        <a14:foregroundMark x1="97340" y1="7202" x2="97183" y2="83657"/>
                        <a14:foregroundMark x1="97183" y1="83657" x2="8451" y2="93906"/>
                        <a14:backgroundMark x1="3756" y1="31856" x2="6729" y2="32133"/>
                        <a14:backgroundMark x1="2660" y1="27147" x2="4069" y2="31302"/>
                        <a14:backgroundMark x1="20501" y1="40166" x2="20501" y2="40166"/>
                        <a14:backgroundMark x1="18153" y1="40720" x2="18153" y2="40720"/>
                        <a14:backgroundMark x1="18623" y1="39612" x2="18623" y2="3961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8" y="5809247"/>
            <a:ext cx="1110699" cy="62748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softEdge rad="12700"/>
          </a:effec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F48BF1FA-5027-CD81-0146-FD5D33AF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9743" y="836439"/>
            <a:ext cx="3420118" cy="1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542CFFCD-275C-834A-94CB-235A3D8E4F2A}"/>
              </a:ext>
            </a:extLst>
          </p:cNvPr>
          <p:cNvSpPr txBox="1">
            <a:spLocks/>
          </p:cNvSpPr>
          <p:nvPr/>
        </p:nvSpPr>
        <p:spPr>
          <a:xfrm>
            <a:off x="4749743" y="508219"/>
            <a:ext cx="3386764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Nowa Zelandia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2D2CD9B1-3F6D-9E96-DB8C-3558F4DB4FCC}"/>
              </a:ext>
            </a:extLst>
          </p:cNvPr>
          <p:cNvSpPr txBox="1">
            <a:spLocks/>
          </p:cNvSpPr>
          <p:nvPr/>
        </p:nvSpPr>
        <p:spPr>
          <a:xfrm>
            <a:off x="8366871" y="502819"/>
            <a:ext cx="3409143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Papuła Nowa Gwinea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8538-EA66-F8FB-D5FD-B53B10FBE79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646" y="3777662"/>
            <a:ext cx="3420000" cy="1551408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75E13B-46B1-870A-191A-F09C758E873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458" y="5289829"/>
            <a:ext cx="3420000" cy="1568042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395770-C8C5-6218-8F04-45DD3E49525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9821" y="815449"/>
            <a:ext cx="3346193" cy="1440000"/>
          </a:xfrm>
          <a:prstGeom prst="rect">
            <a:avLst/>
          </a:prstGeom>
          <a:noFill/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084023-7812-63FD-F957-44C7D5F81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009" y="3710856"/>
            <a:ext cx="3402188" cy="156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8FE690-2A77-6D35-5A43-2DC54082932B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3224" y="2220111"/>
            <a:ext cx="3401865" cy="1527379"/>
          </a:xfrm>
          <a:prstGeom prst="rect">
            <a:avLst/>
          </a:prstGeom>
          <a:noFill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B186CCA-F335-FBC3-85D0-6783BC89DD7F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9821" y="5261669"/>
            <a:ext cx="3420000" cy="1590341"/>
          </a:xfrm>
          <a:prstGeom prst="rect">
            <a:avLst/>
          </a:prstGeom>
          <a:noFill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A7A68BC-F024-C460-CA6D-C41DDFE63234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05" y="5261669"/>
            <a:ext cx="3420000" cy="1574088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126D33-0734-9E25-3722-6220AE872722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230" y="2259378"/>
            <a:ext cx="3423396" cy="1516245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421103-0663-FF25-E14A-A1851064587F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05" y="2259035"/>
            <a:ext cx="3402188" cy="1540178"/>
          </a:xfrm>
          <a:prstGeom prst="rect">
            <a:avLst/>
          </a:prstGeom>
          <a:noFill/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0092EDB9-B6E7-C32A-7057-0A4927D51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455" y="3750595"/>
            <a:ext cx="3448648" cy="154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C0B1C84-A866-E9CF-28E8-97157A642FC4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340" y="815449"/>
            <a:ext cx="3386764" cy="1461280"/>
          </a:xfrm>
          <a:prstGeom prst="rect">
            <a:avLst/>
          </a:prstGeom>
          <a:noFill/>
        </p:spPr>
      </p:pic>
      <p:sp>
        <p:nvSpPr>
          <p:cNvPr id="37" name="Title 7">
            <a:extLst>
              <a:ext uri="{FF2B5EF4-FFF2-40B4-BE49-F238E27FC236}">
                <a16:creationId xmlns:a16="http://schemas.microsoft.com/office/drawing/2014/main" id="{BB00199B-44BE-A589-5194-C28C38E1807D}"/>
              </a:ext>
            </a:extLst>
          </p:cNvPr>
          <p:cNvSpPr txBox="1">
            <a:spLocks/>
          </p:cNvSpPr>
          <p:nvPr/>
        </p:nvSpPr>
        <p:spPr>
          <a:xfrm>
            <a:off x="1227042" y="502820"/>
            <a:ext cx="3386764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Australia</a:t>
            </a:r>
          </a:p>
        </p:txBody>
      </p:sp>
    </p:spTree>
    <p:extLst>
      <p:ext uri="{BB962C8B-B14F-4D97-AF65-F5344CB8AC3E}">
        <p14:creationId xmlns:p14="http://schemas.microsoft.com/office/powerpoint/2010/main" val="105434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CCCDCACD-DC64-EA1B-24E9-76CC779B6AC2}"/>
              </a:ext>
            </a:extLst>
          </p:cNvPr>
          <p:cNvSpPr txBox="1">
            <a:spLocks/>
          </p:cNvSpPr>
          <p:nvPr/>
        </p:nvSpPr>
        <p:spPr>
          <a:xfrm>
            <a:off x="0" y="5990"/>
            <a:ext cx="11737304" cy="48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AUSTRALIA &amp; OCEANIA – korelacje</a:t>
            </a:r>
            <a:endParaRPr lang="en-GB" sz="2800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F0C58-A9B0-C33D-3F8E-76BA099308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45" y="1052736"/>
            <a:ext cx="3779999" cy="3384376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672F34F9-EF09-128E-CE36-AB0D521C409A}"/>
              </a:ext>
            </a:extLst>
          </p:cNvPr>
          <p:cNvSpPr txBox="1">
            <a:spLocks/>
          </p:cNvSpPr>
          <p:nvPr/>
        </p:nvSpPr>
        <p:spPr>
          <a:xfrm>
            <a:off x="4123277" y="696656"/>
            <a:ext cx="3794076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Nowa Zelandia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01702EF0-6464-DA9D-DA79-02AFC185C13D}"/>
              </a:ext>
            </a:extLst>
          </p:cNvPr>
          <p:cNvSpPr txBox="1">
            <a:spLocks/>
          </p:cNvSpPr>
          <p:nvPr/>
        </p:nvSpPr>
        <p:spPr>
          <a:xfrm>
            <a:off x="8112970" y="696655"/>
            <a:ext cx="3742083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Papua Nowa Gwinea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285DEF5-0298-0B91-B29D-61B7499290BC}"/>
              </a:ext>
            </a:extLst>
          </p:cNvPr>
          <p:cNvSpPr txBox="1">
            <a:spLocks/>
          </p:cNvSpPr>
          <p:nvPr/>
        </p:nvSpPr>
        <p:spPr>
          <a:xfrm>
            <a:off x="143013" y="693514"/>
            <a:ext cx="3779999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Australia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46F7ED-1251-74B5-1267-EDE1C40DF2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640" y="1052736"/>
            <a:ext cx="3728507" cy="3367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34AF7-F19E-4C4D-153D-D9FECCC786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277" y="1052736"/>
            <a:ext cx="3852003" cy="33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3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8094A5-EA53-6D01-6251-8D7D132A82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650" y="3789040"/>
            <a:ext cx="3867817" cy="2160240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B070D09E-898D-8BAC-D73B-36F5877989B5}"/>
              </a:ext>
            </a:extLst>
          </p:cNvPr>
          <p:cNvSpPr txBox="1">
            <a:spLocks/>
          </p:cNvSpPr>
          <p:nvPr/>
        </p:nvSpPr>
        <p:spPr>
          <a:xfrm>
            <a:off x="0" y="5990"/>
            <a:ext cx="11737304" cy="48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AUSTRALIA &amp; OCEANIA– regresja liniowa ROBOCZY</a:t>
            </a:r>
            <a:endParaRPr lang="en-GB" sz="2800" cap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13043-B0BA-1C5B-6773-EDB027BE65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376" y="1377497"/>
            <a:ext cx="3858111" cy="2160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E28A09-1796-8152-5C1B-14E33A2F17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376" y="3789040"/>
            <a:ext cx="3850640" cy="2160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E1F194-86B3-6B10-6BAF-493D766D3006}"/>
              </a:ext>
            </a:extLst>
          </p:cNvPr>
          <p:cNvSpPr txBox="1"/>
          <p:nvPr/>
        </p:nvSpPr>
        <p:spPr>
          <a:xfrm>
            <a:off x="5806381" y="6128765"/>
            <a:ext cx="1296144" cy="286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400" b="1" dirty="0"/>
              <a:t>Zalesienie</a:t>
            </a:r>
            <a:endParaRPr lang="en-GB" sz="1400" b="1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EF1DFE-D408-B63B-8C66-740EC092D95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357" y="1383379"/>
            <a:ext cx="3858110" cy="2160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FCAA4A-CC3F-DF6D-7725-524FBB8C87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07" y="1374666"/>
            <a:ext cx="3858111" cy="2155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2A1735-8414-6EA4-7C03-39E4BEBD2EAD}"/>
              </a:ext>
            </a:extLst>
          </p:cNvPr>
          <p:cNvSpPr txBox="1"/>
          <p:nvPr/>
        </p:nvSpPr>
        <p:spPr>
          <a:xfrm rot="16200000">
            <a:off x="9447105" y="5525596"/>
            <a:ext cx="1575792" cy="258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200" b="1" dirty="0"/>
              <a:t>Temperatura</a:t>
            </a:r>
            <a:endParaRPr lang="en-GB" sz="12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64410-183F-1FDA-A298-CFD66861D55A}"/>
              </a:ext>
            </a:extLst>
          </p:cNvPr>
          <p:cNvSpPr txBox="1"/>
          <p:nvPr/>
        </p:nvSpPr>
        <p:spPr>
          <a:xfrm>
            <a:off x="7246540" y="6156465"/>
            <a:ext cx="2088232" cy="258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1200" b="1" dirty="0"/>
              <a:t>Urbanizacja</a:t>
            </a:r>
            <a:endParaRPr lang="en-GB" sz="1200" b="1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89EDE1-2BB4-92F1-1387-EC5F8A8AB06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08" y="3789040"/>
            <a:ext cx="3861397" cy="2155362"/>
          </a:xfrm>
          <a:prstGeom prst="rect">
            <a:avLst/>
          </a:prstGeom>
        </p:spPr>
      </p:pic>
      <p:sp>
        <p:nvSpPr>
          <p:cNvPr id="15" name="Title 7">
            <a:extLst>
              <a:ext uri="{FF2B5EF4-FFF2-40B4-BE49-F238E27FC236}">
                <a16:creationId xmlns:a16="http://schemas.microsoft.com/office/drawing/2014/main" id="{3AB29D49-0B3B-5165-DE23-558BD264AB34}"/>
              </a:ext>
            </a:extLst>
          </p:cNvPr>
          <p:cNvSpPr txBox="1">
            <a:spLocks/>
          </p:cNvSpPr>
          <p:nvPr/>
        </p:nvSpPr>
        <p:spPr>
          <a:xfrm>
            <a:off x="4155650" y="968427"/>
            <a:ext cx="3864531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Kanada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12957C63-9A72-5065-5CD0-F696D88B2B56}"/>
              </a:ext>
            </a:extLst>
          </p:cNvPr>
          <p:cNvSpPr txBox="1">
            <a:spLocks/>
          </p:cNvSpPr>
          <p:nvPr/>
        </p:nvSpPr>
        <p:spPr>
          <a:xfrm>
            <a:off x="8156377" y="965988"/>
            <a:ext cx="3850640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Dominikana</a:t>
            </a:r>
            <a:endParaRPr lang="en-GB" dirty="0"/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CF0283FF-3B57-6B4B-C82F-04E151A320DF}"/>
              </a:ext>
            </a:extLst>
          </p:cNvPr>
          <p:cNvSpPr txBox="1">
            <a:spLocks/>
          </p:cNvSpPr>
          <p:nvPr/>
        </p:nvSpPr>
        <p:spPr>
          <a:xfrm>
            <a:off x="175387" y="965285"/>
            <a:ext cx="3864531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Stany Zjednoczone Ameryki</a:t>
            </a:r>
          </a:p>
        </p:txBody>
      </p:sp>
    </p:spTree>
    <p:extLst>
      <p:ext uri="{BB962C8B-B14F-4D97-AF65-F5344CB8AC3E}">
        <p14:creationId xmlns:p14="http://schemas.microsoft.com/office/powerpoint/2010/main" val="162532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FFA0E7-1603-7569-AED4-36FA4308FF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224" y="766594"/>
            <a:ext cx="3449250" cy="14031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D3D4C3-6F49-CA48-841A-1B687836B4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222" y="2291561"/>
            <a:ext cx="3449251" cy="1419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1DE669-9EDB-A42E-AFA7-865B00C24A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222" y="3782307"/>
            <a:ext cx="3474462" cy="1419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BBF0EA-D723-F663-EC08-856DFD925F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81"/>
          <a:stretch/>
        </p:blipFill>
        <p:spPr>
          <a:xfrm>
            <a:off x="8363222" y="5260988"/>
            <a:ext cx="3497725" cy="1494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C5E2A-B357-994A-E676-EE4396A4EB6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3183" y="2284899"/>
            <a:ext cx="3469444" cy="1425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69FF9-84E3-FFE3-7EE6-8AC7B824ED8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3183" y="3751216"/>
            <a:ext cx="3469444" cy="1442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0F20E-546C-47A8-D2AE-33057BF114F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1"/>
          <a:stretch/>
        </p:blipFill>
        <p:spPr>
          <a:xfrm>
            <a:off x="4704613" y="5260988"/>
            <a:ext cx="3478014" cy="1494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33130-CB6A-B7B9-9E09-8C7AFA3A4A6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4938" y="766593"/>
            <a:ext cx="3420000" cy="1403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AC65B0-0EA7-37D3-B797-D9F42E11FFC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51"/>
          <a:stretch/>
        </p:blipFill>
        <p:spPr>
          <a:xfrm>
            <a:off x="1214594" y="5261669"/>
            <a:ext cx="3420000" cy="1494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759BE7-CEC0-C2D7-1D68-A882B6A2F3D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042" y="3747490"/>
            <a:ext cx="3396053" cy="1446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54A506-4AC7-B096-3115-2878F1B99C1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5667" y="2284899"/>
            <a:ext cx="3349615" cy="14259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6D9225-99C5-63EA-E8F5-933344DE401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261" y="755795"/>
            <a:ext cx="3386545" cy="1429220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90"/>
            <a:ext cx="11737304" cy="482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cap="none" dirty="0"/>
              <a:t>EUROPA – zmiany temperatury vs:</a:t>
            </a:r>
            <a:endParaRPr lang="en-GB" sz="2800" cap="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F6049-7687-92F8-6F4E-A04627E24221}"/>
              </a:ext>
            </a:extLst>
          </p:cNvPr>
          <p:cNvSpPr txBox="1"/>
          <p:nvPr/>
        </p:nvSpPr>
        <p:spPr>
          <a:xfrm>
            <a:off x="-10116" y="828742"/>
            <a:ext cx="1237158" cy="2803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400" dirty="0"/>
              <a:t>emisja CO2</a:t>
            </a:r>
            <a:endParaRPr lang="en-GB" sz="1400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983492-4FD6-298D-50AF-F3F60555C491}"/>
              </a:ext>
            </a:extLst>
          </p:cNvPr>
          <p:cNvSpPr txBox="1"/>
          <p:nvPr/>
        </p:nvSpPr>
        <p:spPr>
          <a:xfrm>
            <a:off x="-17560" y="2294324"/>
            <a:ext cx="1124575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PKB per capita</a:t>
            </a:r>
            <a:endParaRPr lang="en-GB" sz="16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AFC66-350F-E4E8-4FF5-79801B583D46}"/>
              </a:ext>
            </a:extLst>
          </p:cNvPr>
          <p:cNvSpPr txBox="1"/>
          <p:nvPr/>
        </p:nvSpPr>
        <p:spPr>
          <a:xfrm>
            <a:off x="-17560" y="3937450"/>
            <a:ext cx="1154515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Poziom zalesienia</a:t>
            </a:r>
            <a:endParaRPr lang="en-GB" sz="16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C3E6C-0EB4-FC38-60B7-94A4E811FC79}"/>
              </a:ext>
            </a:extLst>
          </p:cNvPr>
          <p:cNvSpPr txBox="1"/>
          <p:nvPr/>
        </p:nvSpPr>
        <p:spPr>
          <a:xfrm>
            <a:off x="-38704" y="5483140"/>
            <a:ext cx="1237158" cy="401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dirty="0"/>
              <a:t>Poziom urbanizacji </a:t>
            </a:r>
            <a:endParaRPr lang="en-GB" sz="1600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F3F8E4-9E0B-36D9-2C9B-BDA8883730A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37500" y1="39623" x2="37500" y2="39623"/>
                        <a14:foregroundMark x1="62500" y1="39623" x2="62500" y2="39623"/>
                        <a14:foregroundMark x1="52500" y1="54717" x2="72500" y2="45283"/>
                        <a14:foregroundMark x1="40000" y1="54717" x2="37500" y2="39623"/>
                        <a14:foregroundMark x1="77500" y1="88679" x2="77500" y2="88679"/>
                        <a14:foregroundMark x1="92500" y1="94340" x2="92500" y2="94340"/>
                        <a14:foregroundMark x1="80000" y1="60377" x2="80000" y2="60377"/>
                        <a14:foregroundMark x1="55000" y1="22642" x2="55000" y2="22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664" y="1115979"/>
            <a:ext cx="641185" cy="73534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C92472-6A80-C075-F48C-E69815B7794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86" y="2703431"/>
            <a:ext cx="907336" cy="682207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CE2B4-F131-86AA-A0D4-B85C3B071AA2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742" b="93633" l="8155" r="89700">
                        <a14:foregroundMark x1="8155" y1="49064" x2="8155" y2="53184"/>
                        <a14:foregroundMark x1="12446" y1="89139" x2="24893" y2="92884"/>
                        <a14:foregroundMark x1="24893" y1="92884" x2="49356" y2="94007"/>
                        <a14:foregroundMark x1="49356" y1="94007" x2="75966" y2="93633"/>
                        <a14:foregroundMark x1="75966" y1="93633" x2="77682" y2="88390"/>
                        <a14:foregroundMark x1="41202" y1="34831" x2="41202" y2="34831"/>
                        <a14:foregroundMark x1="41202" y1="26592" x2="41202" y2="26592"/>
                        <a14:foregroundMark x1="42918" y1="8614" x2="42918" y2="8614"/>
                        <a14:foregroundMark x1="47639" y1="6742" x2="47639" y2="6742"/>
                        <a14:backgroundMark x1="39485" y1="24719" x2="39485" y2="24719"/>
                        <a14:backgroundMark x1="36910" y1="38577" x2="36910" y2="38577"/>
                        <a14:backgroundMark x1="21459" y1="49438" x2="21459" y2="49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05" y="4369353"/>
            <a:ext cx="516583" cy="59196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76601E-742B-0000-4AFD-FA0AE6B64029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141" b="96399" l="313" r="97183">
                        <a14:foregroundMark x1="7119" y1="31084" x2="20344" y2="39612"/>
                        <a14:foregroundMark x1="156" y1="26593" x2="1998" y2="27781"/>
                        <a14:foregroundMark x1="20704" y1="40166" x2="27543" y2="50693"/>
                        <a14:foregroundMark x1="20344" y1="39612" x2="20704" y2="40166"/>
                        <a14:foregroundMark x1="27543" y1="50693" x2="8764" y2="96399"/>
                        <a14:foregroundMark x1="1114" y1="28627" x2="313" y2="27424"/>
                        <a14:foregroundMark x1="3579" y1="32330" x2="3351" y2="31988"/>
                        <a14:foregroundMark x1="1252" y1="88366" x2="20031" y2="76731"/>
                        <a14:foregroundMark x1="20031" y1="76731" x2="33803" y2="87535"/>
                        <a14:foregroundMark x1="33803" y1="87535" x2="73865" y2="96399"/>
                        <a14:foregroundMark x1="73865" y1="96399" x2="86072" y2="92798"/>
                        <a14:foregroundMark x1="86072" y1="92798" x2="93740" y2="37950"/>
                        <a14:foregroundMark x1="97340" y1="7202" x2="97183" y2="83657"/>
                        <a14:foregroundMark x1="97183" y1="83657" x2="8451" y2="93906"/>
                        <a14:backgroundMark x1="3756" y1="31856" x2="6729" y2="32133"/>
                        <a14:backgroundMark x1="2660" y1="27147" x2="4069" y2="31302"/>
                        <a14:backgroundMark x1="20501" y1="40166" x2="20501" y2="40166"/>
                        <a14:backgroundMark x1="18153" y1="40720" x2="18153" y2="40720"/>
                        <a14:backgroundMark x1="18623" y1="39612" x2="18623" y2="3961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8" y="5809247"/>
            <a:ext cx="1110699" cy="62748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542CFFCD-275C-834A-94CB-235A3D8E4F2A}"/>
              </a:ext>
            </a:extLst>
          </p:cNvPr>
          <p:cNvSpPr txBox="1">
            <a:spLocks/>
          </p:cNvSpPr>
          <p:nvPr/>
        </p:nvSpPr>
        <p:spPr>
          <a:xfrm>
            <a:off x="4749743" y="508219"/>
            <a:ext cx="3386764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Niderlandy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2D2CD9B1-3F6D-9E96-DB8C-3558F4DB4FCC}"/>
              </a:ext>
            </a:extLst>
          </p:cNvPr>
          <p:cNvSpPr txBox="1">
            <a:spLocks/>
          </p:cNvSpPr>
          <p:nvPr/>
        </p:nvSpPr>
        <p:spPr>
          <a:xfrm>
            <a:off x="8366871" y="502819"/>
            <a:ext cx="3409143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Polska</a:t>
            </a:r>
            <a:endParaRPr lang="en-GB" dirty="0"/>
          </a:p>
        </p:txBody>
      </p:sp>
      <p:sp>
        <p:nvSpPr>
          <p:cNvPr id="37" name="Title 7">
            <a:extLst>
              <a:ext uri="{FF2B5EF4-FFF2-40B4-BE49-F238E27FC236}">
                <a16:creationId xmlns:a16="http://schemas.microsoft.com/office/drawing/2014/main" id="{BB00199B-44BE-A589-5194-C28C38E1807D}"/>
              </a:ext>
            </a:extLst>
          </p:cNvPr>
          <p:cNvSpPr txBox="1">
            <a:spLocks/>
          </p:cNvSpPr>
          <p:nvPr/>
        </p:nvSpPr>
        <p:spPr>
          <a:xfrm>
            <a:off x="1227042" y="502820"/>
            <a:ext cx="3386764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Finlandia</a:t>
            </a:r>
          </a:p>
        </p:txBody>
      </p:sp>
    </p:spTree>
    <p:extLst>
      <p:ext uri="{BB962C8B-B14F-4D97-AF65-F5344CB8AC3E}">
        <p14:creationId xmlns:p14="http://schemas.microsoft.com/office/powerpoint/2010/main" val="84903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CCCDCACD-DC64-EA1B-24E9-76CC779B6AC2}"/>
              </a:ext>
            </a:extLst>
          </p:cNvPr>
          <p:cNvSpPr txBox="1">
            <a:spLocks/>
          </p:cNvSpPr>
          <p:nvPr/>
        </p:nvSpPr>
        <p:spPr>
          <a:xfrm>
            <a:off x="0" y="5990"/>
            <a:ext cx="11737304" cy="48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EUROPA – korelacje robocze</a:t>
            </a:r>
            <a:endParaRPr lang="en-GB" sz="2800" cap="none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72F34F9-EF09-128E-CE36-AB0D521C409A}"/>
              </a:ext>
            </a:extLst>
          </p:cNvPr>
          <p:cNvSpPr txBox="1">
            <a:spLocks/>
          </p:cNvSpPr>
          <p:nvPr/>
        </p:nvSpPr>
        <p:spPr>
          <a:xfrm>
            <a:off x="4123277" y="696656"/>
            <a:ext cx="3794076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Niderlandy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01702EF0-6464-DA9D-DA79-02AFC185C13D}"/>
              </a:ext>
            </a:extLst>
          </p:cNvPr>
          <p:cNvSpPr txBox="1">
            <a:spLocks/>
          </p:cNvSpPr>
          <p:nvPr/>
        </p:nvSpPr>
        <p:spPr>
          <a:xfrm>
            <a:off x="8112970" y="696655"/>
            <a:ext cx="3742083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Polska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285DEF5-0298-0B91-B29D-61B7499290BC}"/>
              </a:ext>
            </a:extLst>
          </p:cNvPr>
          <p:cNvSpPr txBox="1">
            <a:spLocks/>
          </p:cNvSpPr>
          <p:nvPr/>
        </p:nvSpPr>
        <p:spPr>
          <a:xfrm>
            <a:off x="143013" y="693514"/>
            <a:ext cx="3779999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Finlandia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1F86D-85DB-3D85-536A-5FEA86C8AD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435" y="1042966"/>
            <a:ext cx="3759577" cy="3178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B31AE6-AE65-FF87-39D6-41156FF4D4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277" y="1077948"/>
            <a:ext cx="3823423" cy="3143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2441A3-949E-1CEC-3894-C38A2DD05C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970" y="1048705"/>
            <a:ext cx="3742083" cy="31723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336B09-99D3-879F-B0FF-19504BA5D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013" y="4331931"/>
            <a:ext cx="3779999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D339E0B-AF5F-9338-2982-34B8E614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3791" y="4312236"/>
            <a:ext cx="3822909" cy="24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88B8B43-8C06-5B99-FAAA-AA4ED5A33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7459" y="4331931"/>
            <a:ext cx="3677593" cy="24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374D9B-5F89-D47A-3D07-E7B95D0B2505}"/>
              </a:ext>
            </a:extLst>
          </p:cNvPr>
          <p:cNvSpPr/>
          <p:nvPr/>
        </p:nvSpPr>
        <p:spPr>
          <a:xfrm>
            <a:off x="2710036" y="2348880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BD0AE7-5E4A-9799-7816-17EFCBC33A76}"/>
              </a:ext>
            </a:extLst>
          </p:cNvPr>
          <p:cNvSpPr/>
          <p:nvPr/>
        </p:nvSpPr>
        <p:spPr>
          <a:xfrm>
            <a:off x="6238428" y="1844824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BC69DC-A966-0D9D-D5F7-CAF2C2802CAF}"/>
              </a:ext>
            </a:extLst>
          </p:cNvPr>
          <p:cNvSpPr/>
          <p:nvPr/>
        </p:nvSpPr>
        <p:spPr>
          <a:xfrm>
            <a:off x="9478788" y="1772816"/>
            <a:ext cx="648072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4253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4FDE6103-51E7-D372-4E9B-31DDA2818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9430" y="3802631"/>
            <a:ext cx="3864531" cy="21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9834D3F-5854-09A8-89AC-365BE2853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6376" y="1374666"/>
            <a:ext cx="3858110" cy="21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4C8F6DE-8A82-176C-6730-7AAE4D12B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78470" y="3802631"/>
            <a:ext cx="3841712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F177C9A-5DC8-9CC9-4752-75667E69D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89408" y="1390191"/>
            <a:ext cx="3830773" cy="21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05D266D-43B9-1621-EE47-22CD0E81F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254" y="3802631"/>
            <a:ext cx="3803381" cy="214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8F0C3B6-B7EF-77ED-B19E-DEDB10736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4339" y="1374666"/>
            <a:ext cx="3858110" cy="215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B070D09E-898D-8BAC-D73B-36F5877989B5}"/>
              </a:ext>
            </a:extLst>
          </p:cNvPr>
          <p:cNvSpPr txBox="1">
            <a:spLocks/>
          </p:cNvSpPr>
          <p:nvPr/>
        </p:nvSpPr>
        <p:spPr>
          <a:xfrm>
            <a:off x="0" y="5990"/>
            <a:ext cx="11737304" cy="48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EUROPA  – regresja liniowa robocze</a:t>
            </a:r>
            <a:endParaRPr lang="en-GB" sz="2800" cap="none" dirty="0"/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3AB29D49-0B3B-5165-DE23-558BD264AB34}"/>
              </a:ext>
            </a:extLst>
          </p:cNvPr>
          <p:cNvSpPr txBox="1">
            <a:spLocks/>
          </p:cNvSpPr>
          <p:nvPr/>
        </p:nvSpPr>
        <p:spPr>
          <a:xfrm>
            <a:off x="4155650" y="968427"/>
            <a:ext cx="3864531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Niderlandy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12957C63-9A72-5065-5CD0-F696D88B2B56}"/>
              </a:ext>
            </a:extLst>
          </p:cNvPr>
          <p:cNvSpPr txBox="1">
            <a:spLocks/>
          </p:cNvSpPr>
          <p:nvPr/>
        </p:nvSpPr>
        <p:spPr>
          <a:xfrm>
            <a:off x="8156377" y="965988"/>
            <a:ext cx="3850640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defPPr rtl="0">
              <a:defRPr lang="en-gb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600" b="1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Polska</a:t>
            </a:r>
            <a:endParaRPr lang="en-GB" dirty="0"/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CF0283FF-3B57-6B4B-C82F-04E151A320DF}"/>
              </a:ext>
            </a:extLst>
          </p:cNvPr>
          <p:cNvSpPr txBox="1">
            <a:spLocks/>
          </p:cNvSpPr>
          <p:nvPr/>
        </p:nvSpPr>
        <p:spPr>
          <a:xfrm>
            <a:off x="175387" y="965285"/>
            <a:ext cx="3864531" cy="23860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600" b="1" cap="none" dirty="0"/>
              <a:t>Finalndia</a:t>
            </a:r>
          </a:p>
        </p:txBody>
      </p:sp>
    </p:spTree>
    <p:extLst>
      <p:ext uri="{BB962C8B-B14F-4D97-AF65-F5344CB8AC3E}">
        <p14:creationId xmlns:p14="http://schemas.microsoft.com/office/powerpoint/2010/main" val="240353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B858FD-B58B-DD82-D3F3-C058DE2AC4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780" y="3767976"/>
            <a:ext cx="5096674" cy="2435792"/>
          </a:xfrm>
          <a:prstGeom prst="rect">
            <a:avLst/>
          </a:prstGeom>
        </p:spPr>
      </p:pic>
      <p:pic>
        <p:nvPicPr>
          <p:cNvPr id="5" name="Google Shape;448;p51">
            <a:extLst>
              <a:ext uri="{FF2B5EF4-FFF2-40B4-BE49-F238E27FC236}">
                <a16:creationId xmlns:a16="http://schemas.microsoft.com/office/drawing/2014/main" id="{BF0C2B84-6231-6B33-B4B8-5E6B4A8F3E5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2444" y="1124744"/>
            <a:ext cx="5328592" cy="48245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49;p51">
            <a:extLst>
              <a:ext uri="{FF2B5EF4-FFF2-40B4-BE49-F238E27FC236}">
                <a16:creationId xmlns:a16="http://schemas.microsoft.com/office/drawing/2014/main" id="{D2CB2961-64AE-C1F6-2CEB-994EA4C8319B}"/>
              </a:ext>
            </a:extLst>
          </p:cNvPr>
          <p:cNvSpPr txBox="1"/>
          <p:nvPr/>
        </p:nvSpPr>
        <p:spPr>
          <a:xfrm>
            <a:off x="6382444" y="6046048"/>
            <a:ext cx="5096674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800" i="1" dirty="0">
                <a:solidFill>
                  <a:srgbClr val="000066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*Na podstawie: Antarctic Climate Change and the Environment – 2019 Update, Four decades of Antarctic Ice Sheet mass balance from 1979–2017, (arcticicesea blog)</a:t>
            </a:r>
            <a:endParaRPr sz="1100" i="1" dirty="0">
              <a:solidFill>
                <a:srgbClr val="00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Google Shape;451;p51">
            <a:extLst>
              <a:ext uri="{FF2B5EF4-FFF2-40B4-BE49-F238E27FC236}">
                <a16:creationId xmlns:a16="http://schemas.microsoft.com/office/drawing/2014/main" id="{3A3E0140-4932-01FD-5D84-E40BD5A4B246}"/>
              </a:ext>
            </a:extLst>
          </p:cNvPr>
          <p:cNvSpPr txBox="1"/>
          <p:nvPr/>
        </p:nvSpPr>
        <p:spPr>
          <a:xfrm>
            <a:off x="6353946" y="847746"/>
            <a:ext cx="3385117" cy="276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2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" dirty="0">
                <a:sym typeface="Calibri"/>
              </a:rPr>
              <a:t>Zmiany masy lądolodu na Antarktydzie</a:t>
            </a:r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C2F131-3F06-E9BE-64F6-B8D80A9DBC5F}"/>
              </a:ext>
            </a:extLst>
          </p:cNvPr>
          <p:cNvSpPr txBox="1">
            <a:spLocks/>
          </p:cNvSpPr>
          <p:nvPr/>
        </p:nvSpPr>
        <p:spPr>
          <a:xfrm>
            <a:off x="0" y="5990"/>
            <a:ext cx="11737304" cy="482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cap="none" dirty="0"/>
              <a:t>ANTARKTYDA  – regresja liniowa robocze</a:t>
            </a:r>
            <a:endParaRPr lang="en-GB" sz="2800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547AD0-6405-5F25-80F1-A8BF59B6D45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46" y="928204"/>
            <a:ext cx="2542252" cy="2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0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7AC920-911E-4C6E-6867-FA80149FE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753600" cy="648072"/>
          </a:xfrm>
        </p:spPr>
        <p:txBody>
          <a:bodyPr>
            <a:normAutofit/>
          </a:bodyPr>
          <a:lstStyle/>
          <a:p>
            <a:r>
              <a:rPr lang="pl-PL" sz="3600" cap="none" dirty="0"/>
              <a:t>Efekty zmian klimatycznych</a:t>
            </a:r>
            <a:endParaRPr lang="en-GB" sz="3600" cap="none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Title 7">
            <a:extLst>
              <a:ext uri="{FF2B5EF4-FFF2-40B4-BE49-F238E27FC236}">
                <a16:creationId xmlns:a16="http://schemas.microsoft.com/office/drawing/2014/main" id="{6AE572EA-ED56-F576-FF6F-FAA7CDD648AE}"/>
              </a:ext>
            </a:extLst>
          </p:cNvPr>
          <p:cNvSpPr txBox="1">
            <a:spLocks/>
          </p:cNvSpPr>
          <p:nvPr/>
        </p:nvSpPr>
        <p:spPr>
          <a:xfrm>
            <a:off x="9046740" y="6209928"/>
            <a:ext cx="2664296" cy="283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900" cap="none" dirty="0"/>
              <a:t>Źródło: Ministerstwo klimatu i Środowiska </a:t>
            </a:r>
            <a:endParaRPr lang="en-GB" sz="900" cap="none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A3082B-6D0A-2113-5EB2-85266ED950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92" b="99428" l="3516" r="96317">
                        <a14:foregroundMark x1="19420" y1="17735" x2="9319" y2="17735"/>
                        <a14:foregroundMark x1="9319" y1="17735" x2="7366" y2="35812"/>
                        <a14:foregroundMark x1="7366" y1="35812" x2="17969" y2="38787"/>
                        <a14:foregroundMark x1="17969" y1="38787" x2="22321" y2="26659"/>
                        <a14:foregroundMark x1="22321" y1="26659" x2="19810" y2="17277"/>
                        <a14:foregroundMark x1="19810" y1="17277" x2="19196" y2="17048"/>
                        <a14:foregroundMark x1="3627" y1="25515" x2="3627" y2="33867"/>
                        <a14:foregroundMark x1="36775" y1="47254" x2="29576" y2="45767"/>
                        <a14:foregroundMark x1="29576" y1="45767" x2="31808" y2="57666"/>
                        <a14:foregroundMark x1="31808" y1="57666" x2="37891" y2="49428"/>
                        <a14:foregroundMark x1="37891" y1="49428" x2="34263" y2="44165"/>
                        <a14:foregroundMark x1="61272" y1="28146" x2="54241" y2="34668"/>
                        <a14:foregroundMark x1="54241" y1="34668" x2="57980" y2="40503"/>
                        <a14:foregroundMark x1="57980" y1="40503" x2="61049" y2="28146"/>
                        <a14:foregroundMark x1="61049" y1="28146" x2="61161" y2="25515"/>
                        <a14:foregroundMark x1="72768" y1="27803" x2="68192" y2="32151"/>
                        <a14:foregroundMark x1="68192" y1="32151" x2="74833" y2="28375"/>
                        <a14:foregroundMark x1="74833" y1="28375" x2="71540" y2="28833"/>
                        <a14:foregroundMark x1="90179" y1="35011" x2="82868" y2="41762"/>
                        <a14:foregroundMark x1="82868" y1="41762" x2="85993" y2="52059"/>
                        <a14:foregroundMark x1="85993" y1="52059" x2="90792" y2="39588"/>
                        <a14:foregroundMark x1="90792" y1="39588" x2="89174" y2="33181"/>
                        <a14:foregroundMark x1="86217" y1="32265" x2="92299" y2="35584"/>
                        <a14:foregroundMark x1="92299" y1="35584" x2="93917" y2="46682"/>
                        <a14:foregroundMark x1="93917" y1="46682" x2="93638" y2="52975"/>
                        <a14:foregroundMark x1="72879" y1="17048" x2="72266" y2="17735"/>
                        <a14:foregroundMark x1="58482" y1="57780" x2="46708" y2="58696"/>
                        <a14:foregroundMark x1="41741" y1="45080" x2="47656" y2="47712"/>
                        <a14:foregroundMark x1="47656" y1="47712" x2="54520" y2="46911"/>
                        <a14:foregroundMark x1="54520" y1="46911" x2="54576" y2="46911"/>
                        <a14:foregroundMark x1="27511" y1="38101" x2="30469" y2="33524"/>
                        <a14:foregroundMark x1="22098" y1="64874" x2="17522" y2="64989"/>
                        <a14:foregroundMark x1="17522" y1="64989" x2="8984" y2="77346"/>
                        <a14:foregroundMark x1="8984" y1="77346" x2="16462" y2="93364"/>
                        <a14:foregroundMark x1="16462" y1="93364" x2="23884" y2="75515"/>
                        <a14:foregroundMark x1="23884" y1="75515" x2="23326" y2="72082"/>
                        <a14:foregroundMark x1="27567" y1="38444" x2="30190" y2="32838"/>
                        <a14:foregroundMark x1="26897" y1="35355" x2="31696" y2="37872"/>
                        <a14:foregroundMark x1="31696" y1="37872" x2="33650" y2="34897"/>
                        <a14:foregroundMark x1="16406" y1="48627" x2="17076" y2="59840"/>
                        <a14:foregroundMark x1="19420" y1="47254" x2="31027" y2="76201"/>
                        <a14:foregroundMark x1="31027" y1="76201" x2="31138" y2="76316"/>
                        <a14:foregroundMark x1="4632" y1="71739" x2="3962" y2="91076"/>
                        <a14:foregroundMark x1="3962" y1="91076" x2="7701" y2="99542"/>
                        <a14:foregroundMark x1="7701" y1="99542" x2="8315" y2="98398"/>
                        <a14:foregroundMark x1="46038" y1="81579" x2="41518" y2="80435"/>
                        <a14:foregroundMark x1="41518" y1="80435" x2="37277" y2="86613"/>
                        <a14:foregroundMark x1="37277" y1="86613" x2="42411" y2="79405"/>
                        <a14:foregroundMark x1="42411" y1="79405" x2="42411" y2="79405"/>
                        <a14:foregroundMark x1="35100" y1="65446" x2="36328" y2="70023"/>
                        <a14:foregroundMark x1="46261" y1="70595" x2="54688" y2="70709"/>
                        <a14:foregroundMark x1="45257" y1="86041" x2="49665" y2="85011"/>
                        <a14:foregroundMark x1="44699" y1="77346" x2="46038" y2="75515"/>
                        <a14:foregroundMark x1="59040" y1="77117" x2="54576" y2="88215"/>
                        <a14:foregroundMark x1="54576" y1="88215" x2="59208" y2="82609"/>
                        <a14:foregroundMark x1="52009" y1="80892" x2="52344" y2="90046"/>
                        <a14:foregroundMark x1="52344" y1="90046" x2="60603" y2="91076"/>
                        <a14:foregroundMark x1="60603" y1="91076" x2="64063" y2="82037"/>
                        <a14:foregroundMark x1="64063" y1="82037" x2="55804" y2="76201"/>
                        <a14:foregroundMark x1="55804" y1="76201" x2="50725" y2="78719"/>
                        <a14:foregroundMark x1="50725" y1="78719" x2="49888" y2="80435"/>
                        <a14:foregroundMark x1="55301" y1="95423" x2="59766" y2="94050"/>
                        <a14:foregroundMark x1="59766" y1="94050" x2="63839" y2="83867"/>
                        <a14:foregroundMark x1="63839" y1="83867" x2="60324" y2="76888"/>
                        <a14:foregroundMark x1="60324" y1="76888" x2="58315" y2="75744"/>
                        <a14:foregroundMark x1="64007" y1="84325" x2="61607" y2="93822"/>
                        <a14:foregroundMark x1="61607" y1="93822" x2="61272" y2="94165"/>
                        <a14:foregroundMark x1="56473" y1="96568" x2="59208" y2="96110"/>
                        <a14:foregroundMark x1="86496" y1="88215" x2="91853" y2="83982"/>
                        <a14:foregroundMark x1="91853" y1="83982" x2="85379" y2="84211"/>
                        <a14:foregroundMark x1="85379" y1="84211" x2="83873" y2="85698"/>
                        <a14:foregroundMark x1="88951" y1="69908" x2="83203" y2="73112"/>
                        <a14:foregroundMark x1="83203" y1="73112" x2="87612" y2="68535"/>
                        <a14:foregroundMark x1="87612" y1="68535" x2="87667" y2="67963"/>
                        <a14:foregroundMark x1="91016" y1="62929" x2="92969" y2="67849"/>
                        <a14:foregroundMark x1="88449" y1="60870" x2="94252" y2="60069"/>
                        <a14:foregroundMark x1="94252" y1="60069" x2="94475" y2="70252"/>
                        <a14:foregroundMark x1="82310" y1="75172" x2="79353" y2="80435"/>
                        <a14:foregroundMark x1="78516" y1="66934" x2="81250" y2="71396"/>
                        <a14:foregroundMark x1="77902" y1="59725" x2="81529" y2="55263"/>
                        <a14:foregroundMark x1="66629" y1="44508" x2="63449" y2="54119"/>
                        <a14:foregroundMark x1="63449" y1="54119" x2="61775" y2="55263"/>
                        <a14:foregroundMark x1="66462" y1="46224" x2="67299" y2="49657"/>
                        <a14:foregroundMark x1="94978" y1="39359" x2="95257" y2="50915"/>
                        <a14:foregroundMark x1="93304" y1="74027" x2="93750" y2="83181"/>
                        <a14:foregroundMark x1="93750" y1="83181" x2="93304" y2="86384"/>
                        <a14:foregroundMark x1="34152" y1="11556" x2="51395" y2="12471"/>
                        <a14:foregroundMark x1="23884" y1="6064" x2="29799" y2="5721"/>
                        <a14:foregroundMark x1="29799" y1="5721" x2="30525" y2="5721"/>
                        <a14:foregroundMark x1="24163" y1="5721" x2="23996" y2="11442"/>
                        <a14:foregroundMark x1="30301" y1="5492" x2="35603" y2="5721"/>
                        <a14:foregroundMark x1="55134" y1="13158" x2="62835" y2="13844"/>
                        <a14:foregroundMark x1="71373" y1="10069" x2="71094" y2="10412"/>
                        <a14:foregroundMark x1="71763" y1="9497" x2="71763" y2="9497"/>
                        <a14:foregroundMark x1="79743" y1="47597" x2="86272" y2="30435"/>
                        <a14:foregroundMark x1="86272" y1="30435" x2="92188" y2="32380"/>
                        <a14:foregroundMark x1="92188" y1="32380" x2="94754" y2="40389"/>
                        <a14:foregroundMark x1="94754" y1="40389" x2="95089" y2="46224"/>
                        <a14:foregroundMark x1="82980" y1="33524" x2="78906" y2="43021"/>
                        <a14:foregroundMark x1="82366" y1="32838" x2="79297" y2="40160"/>
                        <a14:foregroundMark x1="79297" y1="40160" x2="79241" y2="40160"/>
                        <a14:foregroundMark x1="96210" y1="43673" x2="95759" y2="51716"/>
                        <a14:foregroundMark x1="74051" y1="55606" x2="69141" y2="69565"/>
                        <a14:foregroundMark x1="69141" y1="69565" x2="75223" y2="67735"/>
                        <a14:foregroundMark x1="75223" y1="67735" x2="75558" y2="58124"/>
                        <a14:foregroundMark x1="75558" y1="58124" x2="74275" y2="55721"/>
                        <a14:foregroundMark x1="54018" y1="25057" x2="57478" y2="23455"/>
                        <a14:foregroundMark x1="57143" y1="21739" x2="54520" y2="22426"/>
                        <a14:backgroundMark x1="74442" y1="46568" x2="79408" y2="35584"/>
                        <a14:backgroundMark x1="79408" y1="35584" x2="80636" y2="21854"/>
                        <a14:backgroundMark x1="80636" y1="21854" x2="78906" y2="10526"/>
                        <a14:backgroundMark x1="95647" y1="36728" x2="96652" y2="39359"/>
                        <a14:backgroundMark x1="96652" y1="41076" x2="96596" y2="43707"/>
                        <a14:backgroundMark x1="71708" y1="47254" x2="76060" y2="49886"/>
                        <a14:backgroundMark x1="76060" y1="49886" x2="77009" y2="52746"/>
                        <a14:backgroundMark x1="77176" y1="49199" x2="77176" y2="49199"/>
                        <a14:backgroundMark x1="57988" y1="21734" x2="67243" y2="20137"/>
                        <a14:backgroundMark x1="57187" y1="21872" x2="57944" y2="21741"/>
                        <a14:backgroundMark x1="50000" y1="23112" x2="54490" y2="223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64" y="858033"/>
            <a:ext cx="11089232" cy="54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4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56" y="116633"/>
            <a:ext cx="11737304" cy="697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3600" cap="none" dirty="0"/>
              <a:t>Podsumowanie</a:t>
            </a:r>
            <a:endParaRPr lang="en-GB" sz="3600" cap="none" dirty="0"/>
          </a:p>
        </p:txBody>
      </p:sp>
      <p:sp>
        <p:nvSpPr>
          <p:cNvPr id="12" name="Subtitle 9">
            <a:extLst>
              <a:ext uri="{FF2B5EF4-FFF2-40B4-BE49-F238E27FC236}">
                <a16:creationId xmlns:a16="http://schemas.microsoft.com/office/drawing/2014/main" id="{1A112075-83EC-97AE-12F6-5621291A9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56" y="908720"/>
            <a:ext cx="11593288" cy="5472608"/>
          </a:xfrm>
        </p:spPr>
        <p:txBody>
          <a:bodyPr>
            <a:normAutofit/>
          </a:bodyPr>
          <a:lstStyle/>
          <a:p>
            <a:pPr algn="just"/>
            <a:r>
              <a:rPr lang="pl-PL" sz="1800" dirty="0">
                <a:solidFill>
                  <a:srgbClr val="002060"/>
                </a:solidFill>
              </a:rPr>
              <a:t>Na omówionych wykresach , mapach pokazano że …, zatem przyjęta hipoteza :</a:t>
            </a: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  <a:p>
            <a:pPr algn="just"/>
            <a:endParaRPr lang="pl-PL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278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56" y="116633"/>
            <a:ext cx="11737304" cy="697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3600" cap="none" dirty="0"/>
              <a:t>Podsumowanie</a:t>
            </a:r>
            <a:endParaRPr lang="en-GB" sz="3600" cap="none" dirty="0"/>
          </a:p>
        </p:txBody>
      </p:sp>
      <p:sp>
        <p:nvSpPr>
          <p:cNvPr id="12" name="Subtitle 9">
            <a:extLst>
              <a:ext uri="{FF2B5EF4-FFF2-40B4-BE49-F238E27FC236}">
                <a16:creationId xmlns:a16="http://schemas.microsoft.com/office/drawing/2014/main" id="{1A112075-83EC-97AE-12F6-5621291A9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56" y="908720"/>
            <a:ext cx="4896544" cy="5472608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pl-PL" sz="1800" dirty="0">
                <a:solidFill>
                  <a:srgbClr val="002060"/>
                </a:solidFill>
              </a:rPr>
              <a:t>Badania naukowe jasno wskazują potrzebę działania. Raporty klimatyczne opisują ogromne szkody, jakie prawdopodobnie spowoduje wzrost o 2°C w porównaniu ze wzrostem o 1,5°C.</a:t>
            </a:r>
          </a:p>
          <a:p>
            <a:pPr algn="just">
              <a:lnSpc>
                <a:spcPct val="120000"/>
              </a:lnSpc>
            </a:pPr>
            <a:endParaRPr lang="pl-PL" sz="1800" dirty="0">
              <a:solidFill>
                <a:srgbClr val="002060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pl-PL" sz="1800" dirty="0">
                <a:solidFill>
                  <a:srgbClr val="002060"/>
                </a:solidFill>
              </a:rPr>
              <a:t>Jednocześnie wskazuje się, że ograniczenie globalnego ocieplenia do 1,5°C może być nadal możliwe dzięki ambitnym działaniom władz krajowych i regionalnych, społeczeństwa obywatelskiego, sektora prywatnego, ludności tubylczej i społeczności lokalnych, czyli każdego mieszkańca globu. </a:t>
            </a:r>
          </a:p>
          <a:p>
            <a:pPr algn="just">
              <a:lnSpc>
                <a:spcPct val="120000"/>
              </a:lnSpc>
            </a:pPr>
            <a:r>
              <a:rPr lang="pl-PL" sz="1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D2247AE-9A3B-A1EB-4DEC-DB2A8AF7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0436" y="692696"/>
            <a:ext cx="4299725" cy="54726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>
            <a:extLst>
              <a:ext uri="{FF2B5EF4-FFF2-40B4-BE49-F238E27FC236}">
                <a16:creationId xmlns:a16="http://schemas.microsoft.com/office/drawing/2014/main" id="{242A8B01-9CDD-44D2-C597-2659356E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56" y="116633"/>
            <a:ext cx="11737304" cy="697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3600" cap="none" dirty="0"/>
              <a:t>Dodatkowo</a:t>
            </a:r>
            <a:endParaRPr lang="en-GB" sz="3600" cap="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0C475-582F-DCBA-524B-B32EDFE1859C}"/>
              </a:ext>
            </a:extLst>
          </p:cNvPr>
          <p:cNvSpPr txBox="1"/>
          <p:nvPr/>
        </p:nvSpPr>
        <p:spPr>
          <a:xfrm>
            <a:off x="261764" y="1052736"/>
            <a:ext cx="2304256" cy="2834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just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>
                <a:solidFill>
                  <a:srgbClr val="002060"/>
                </a:solidFill>
              </a:defRPr>
            </a:lvl1pPr>
            <a:lvl2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El Niño</a:t>
            </a:r>
          </a:p>
          <a:p>
            <a:r>
              <a:rPr lang="en-US" dirty="0"/>
              <a:t># 0.5 Weak</a:t>
            </a:r>
          </a:p>
          <a:p>
            <a:r>
              <a:rPr lang="en-US" dirty="0"/>
              <a:t># 1.0 Moderate</a:t>
            </a:r>
          </a:p>
          <a:p>
            <a:r>
              <a:rPr lang="en-US" dirty="0"/>
              <a:t># 1.5 Strong</a:t>
            </a:r>
          </a:p>
          <a:p>
            <a:r>
              <a:rPr lang="en-US" dirty="0"/>
              <a:t># 2.0 Very Strong</a:t>
            </a:r>
          </a:p>
          <a:p>
            <a:r>
              <a:rPr lang="en-US" dirty="0"/>
              <a:t>La Niña</a:t>
            </a:r>
          </a:p>
          <a:p>
            <a:r>
              <a:rPr lang="en-US" dirty="0"/>
              <a:t># -0.5 Weak</a:t>
            </a:r>
          </a:p>
          <a:p>
            <a:r>
              <a:rPr lang="en-US" dirty="0"/>
              <a:t># -1.0 Moderate</a:t>
            </a:r>
          </a:p>
          <a:p>
            <a:r>
              <a:rPr lang="en-US" dirty="0"/>
              <a:t># -1.5 Strong</a:t>
            </a:r>
          </a:p>
          <a:p>
            <a:r>
              <a:rPr lang="en-US" dirty="0"/>
              <a:t># -2.0 Very Strong</a:t>
            </a:r>
          </a:p>
          <a:p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9B3C17C-B935-F6CC-9803-BE2B19147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2208" y="848012"/>
            <a:ext cx="8784852" cy="425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4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24385" y="2096342"/>
            <a:ext cx="5477222" cy="1918587"/>
          </a:xfrm>
        </p:spPr>
        <p:txBody>
          <a:bodyPr rtlCol="0"/>
          <a:lstStyle/>
          <a:p>
            <a:pPr rtl="0"/>
            <a:r>
              <a:rPr lang="pl-PL" dirty="0"/>
              <a:t>Dziękujemy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24385" y="4509120"/>
            <a:ext cx="7848600" cy="632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pl-PL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Ania |Jarek |Paulina |Maciej |Ula</a:t>
            </a:r>
          </a:p>
          <a:p>
            <a:pPr>
              <a:spcBef>
                <a:spcPct val="0"/>
              </a:spcBef>
            </a:pPr>
            <a:endParaRPr lang="pl-PL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GB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1A826-C4D5-98DF-AE2B-2304144153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580" y="720688"/>
            <a:ext cx="410445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892C3206-0DC9-7FC8-862E-511CF2364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0774" y="1008986"/>
            <a:ext cx="6670045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99EB2A-054E-983F-052B-7F404D4FAE84}"/>
              </a:ext>
            </a:extLst>
          </p:cNvPr>
          <p:cNvSpPr/>
          <p:nvPr/>
        </p:nvSpPr>
        <p:spPr>
          <a:xfrm>
            <a:off x="2746926" y="1026245"/>
            <a:ext cx="890882" cy="549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B0EE5-5415-A309-27DF-5D579D8851F1}"/>
              </a:ext>
            </a:extLst>
          </p:cNvPr>
          <p:cNvSpPr/>
          <p:nvPr/>
        </p:nvSpPr>
        <p:spPr>
          <a:xfrm>
            <a:off x="2746926" y="6166656"/>
            <a:ext cx="7137211" cy="628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A6C83-1B61-95F0-C45E-855FF9F7B219}"/>
              </a:ext>
            </a:extLst>
          </p:cNvPr>
          <p:cNvSpPr txBox="1"/>
          <p:nvPr/>
        </p:nvSpPr>
        <p:spPr>
          <a:xfrm>
            <a:off x="3080606" y="1391180"/>
            <a:ext cx="461665" cy="895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vert270"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000" b="1" dirty="0">
                <a:solidFill>
                  <a:srgbClr val="000000"/>
                </a:solidFill>
              </a:rPr>
              <a:t>Zmiana temperatury</a:t>
            </a:r>
            <a:endParaRPr lang="en-GB" sz="1000" b="1" dirty="0" err="1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2563F-8276-32BE-EBF8-DE4725AC6859}"/>
              </a:ext>
            </a:extLst>
          </p:cNvPr>
          <p:cNvSpPr txBox="1"/>
          <p:nvPr/>
        </p:nvSpPr>
        <p:spPr>
          <a:xfrm>
            <a:off x="2911580" y="3451895"/>
            <a:ext cx="600164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vert270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endParaRPr lang="pl-PL" sz="1000" dirty="0"/>
          </a:p>
          <a:p>
            <a:pPr algn="ctr"/>
            <a:endParaRPr lang="pl-PL" sz="1000" dirty="0"/>
          </a:p>
          <a:p>
            <a:pPr algn="ctr"/>
            <a:r>
              <a:rPr lang="pl-PL" sz="1000" dirty="0"/>
              <a:t>CO2</a:t>
            </a:r>
            <a:endParaRPr lang="en-GB" sz="10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498E3-A3A5-4724-73AB-481F10CCE62E}"/>
              </a:ext>
            </a:extLst>
          </p:cNvPr>
          <p:cNvSpPr txBox="1"/>
          <p:nvPr/>
        </p:nvSpPr>
        <p:spPr>
          <a:xfrm>
            <a:off x="2985006" y="2532428"/>
            <a:ext cx="600164" cy="72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vert270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endParaRPr lang="pl-PL" sz="1000" dirty="0"/>
          </a:p>
          <a:p>
            <a:pPr algn="ctr"/>
            <a:r>
              <a:rPr lang="pl-PL" sz="1000" dirty="0"/>
              <a:t>Poziom zalesienia</a:t>
            </a:r>
            <a:endParaRPr lang="en-GB" sz="10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4369F-F800-BF53-C26B-D993F063A7B8}"/>
              </a:ext>
            </a:extLst>
          </p:cNvPr>
          <p:cNvSpPr txBox="1"/>
          <p:nvPr/>
        </p:nvSpPr>
        <p:spPr>
          <a:xfrm>
            <a:off x="3054255" y="4296557"/>
            <a:ext cx="461665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vert270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000" dirty="0"/>
              <a:t>PKB per capita</a:t>
            </a:r>
            <a:endParaRPr lang="en-GB" sz="10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9EAF5-AE65-3519-5461-945495BFFF07}"/>
              </a:ext>
            </a:extLst>
          </p:cNvPr>
          <p:cNvSpPr txBox="1"/>
          <p:nvPr/>
        </p:nvSpPr>
        <p:spPr>
          <a:xfrm>
            <a:off x="3100422" y="5214531"/>
            <a:ext cx="461665" cy="84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vert270" wrap="square" rtlCol="0" anchor="b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000" dirty="0"/>
              <a:t>Poziom urbanizacji</a:t>
            </a:r>
            <a:endParaRPr lang="en-GB" sz="1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8F2E6-1C51-3C31-0FEE-AF6D2EC58D72}"/>
              </a:ext>
            </a:extLst>
          </p:cNvPr>
          <p:cNvSpPr txBox="1"/>
          <p:nvPr/>
        </p:nvSpPr>
        <p:spPr>
          <a:xfrm>
            <a:off x="3377436" y="6183969"/>
            <a:ext cx="1154379" cy="674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050" b="1" dirty="0">
                <a:solidFill>
                  <a:srgbClr val="000000"/>
                </a:solidFill>
              </a:rPr>
              <a:t>Zmiana temperatury</a:t>
            </a:r>
          </a:p>
          <a:p>
            <a:pPr algn="ctr">
              <a:lnSpc>
                <a:spcPct val="90000"/>
              </a:lnSpc>
            </a:pPr>
            <a:endParaRPr lang="pl-PL" sz="1050" b="1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</a:pPr>
            <a:endParaRPr lang="en-GB" sz="1050" b="1" dirty="0" err="1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CC3DD-B01B-88B9-F6AC-FF786AB6A9B5}"/>
              </a:ext>
            </a:extLst>
          </p:cNvPr>
          <p:cNvSpPr txBox="1"/>
          <p:nvPr/>
        </p:nvSpPr>
        <p:spPr>
          <a:xfrm>
            <a:off x="5980786" y="6183969"/>
            <a:ext cx="552706" cy="639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050" dirty="0"/>
              <a:t>CO2</a:t>
            </a:r>
          </a:p>
          <a:p>
            <a:pPr algn="ctr"/>
            <a:endParaRPr lang="pl-PL" sz="1050" dirty="0"/>
          </a:p>
          <a:p>
            <a:pPr algn="ctr"/>
            <a:endParaRPr lang="pl-PL" sz="1050" dirty="0"/>
          </a:p>
          <a:p>
            <a:pPr algn="ctr"/>
            <a:endParaRPr lang="en-GB" sz="8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B7D46-5359-6312-89A6-7C93F73876FE}"/>
              </a:ext>
            </a:extLst>
          </p:cNvPr>
          <p:cNvSpPr txBox="1"/>
          <p:nvPr/>
        </p:nvSpPr>
        <p:spPr>
          <a:xfrm>
            <a:off x="4745288" y="6166656"/>
            <a:ext cx="890882" cy="639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050" dirty="0"/>
              <a:t>Poziom zalesienia</a:t>
            </a:r>
          </a:p>
          <a:p>
            <a:pPr algn="ctr"/>
            <a:endParaRPr lang="pl-PL" sz="1050" dirty="0"/>
          </a:p>
          <a:p>
            <a:pPr algn="ctr"/>
            <a:endParaRPr lang="en-GB" sz="8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3C979-D536-6011-2380-77232B12C189}"/>
              </a:ext>
            </a:extLst>
          </p:cNvPr>
          <p:cNvSpPr txBox="1"/>
          <p:nvPr/>
        </p:nvSpPr>
        <p:spPr>
          <a:xfrm>
            <a:off x="6740526" y="6166656"/>
            <a:ext cx="771258" cy="125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rtlCol="0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050" dirty="0"/>
              <a:t>PKB per capita</a:t>
            </a:r>
          </a:p>
          <a:p>
            <a:pPr algn="ctr"/>
            <a:endParaRPr lang="pl-PL" sz="1050" dirty="0"/>
          </a:p>
          <a:p>
            <a:pPr algn="ctr"/>
            <a:endParaRPr lang="pl-PL" sz="1050" dirty="0"/>
          </a:p>
          <a:p>
            <a:pPr algn="ctr"/>
            <a:endParaRPr lang="pl-PL" sz="1050" dirty="0"/>
          </a:p>
          <a:p>
            <a:pPr algn="ctr"/>
            <a:endParaRPr lang="pl-PL" sz="1050" dirty="0"/>
          </a:p>
          <a:p>
            <a:pPr algn="ctr"/>
            <a:endParaRPr lang="pl-PL" sz="1050" dirty="0"/>
          </a:p>
          <a:p>
            <a:pPr algn="ctr"/>
            <a:endParaRPr lang="en-GB" sz="105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4B073-11AD-AF70-9E6A-8B8F03881379}"/>
              </a:ext>
            </a:extLst>
          </p:cNvPr>
          <p:cNvSpPr txBox="1"/>
          <p:nvPr/>
        </p:nvSpPr>
        <p:spPr>
          <a:xfrm>
            <a:off x="7637848" y="6183969"/>
            <a:ext cx="1108615" cy="1110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rtlCol="0" anchor="b">
            <a:spAutoFit/>
          </a:bodyPr>
          <a:lstStyle>
            <a:defPPr rtl="0">
              <a:defRPr lang="en-gb"/>
            </a:defPPr>
            <a:lvl1pPr>
              <a:lnSpc>
                <a:spcPct val="90000"/>
              </a:lnSpc>
              <a:defRPr sz="9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pl-PL" sz="1050" dirty="0"/>
              <a:t>Poziom </a:t>
            </a:r>
          </a:p>
          <a:p>
            <a:pPr algn="ctr"/>
            <a:r>
              <a:rPr lang="pl-PL" sz="1050" dirty="0"/>
              <a:t>Urbanizacji</a:t>
            </a:r>
          </a:p>
          <a:p>
            <a:pPr algn="ctr"/>
            <a:endParaRPr lang="pl-PL" sz="1050" dirty="0"/>
          </a:p>
          <a:p>
            <a:pPr algn="ctr"/>
            <a:endParaRPr lang="pl-PL" sz="1050" dirty="0"/>
          </a:p>
          <a:p>
            <a:pPr algn="ctr"/>
            <a:endParaRPr lang="pl-PL" sz="1050" dirty="0"/>
          </a:p>
          <a:p>
            <a:pPr algn="ctr"/>
            <a:endParaRPr lang="pl-PL" sz="1050" dirty="0"/>
          </a:p>
          <a:p>
            <a:pPr algn="ctr"/>
            <a:endParaRPr lang="en-GB" sz="1050" dirty="0" err="1"/>
          </a:p>
        </p:txBody>
      </p:sp>
    </p:spTree>
    <p:extLst>
      <p:ext uri="{BB962C8B-B14F-4D97-AF65-F5344CB8AC3E}">
        <p14:creationId xmlns:p14="http://schemas.microsoft.com/office/powerpoint/2010/main" val="419461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7AC920-911E-4C6E-6867-FA80149FE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1857251" cy="648072"/>
          </a:xfrm>
        </p:spPr>
        <p:txBody>
          <a:bodyPr>
            <a:normAutofit/>
          </a:bodyPr>
          <a:lstStyle/>
          <a:p>
            <a:r>
              <a:rPr lang="pl-PL" sz="3600" cap="none" dirty="0"/>
              <a:t>Cel prezentacji, główne punkty</a:t>
            </a:r>
            <a:endParaRPr lang="en-GB" sz="3600" cap="none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8D7D377C-094B-7968-C9E3-C986E2E43B62}"/>
              </a:ext>
            </a:extLst>
          </p:cNvPr>
          <p:cNvSpPr txBox="1">
            <a:spLocks/>
          </p:cNvSpPr>
          <p:nvPr/>
        </p:nvSpPr>
        <p:spPr>
          <a:xfrm>
            <a:off x="213825" y="1052400"/>
            <a:ext cx="11785243" cy="5544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Celem prezentacji jest omówienie głównych wskaźników globalnego ocieplenia pochodzących z działalności człowieka. </a:t>
            </a: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Główne punkty prezentacji: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ð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przedstawienie zmian temperatur</a:t>
            </a:r>
            <a:r>
              <a:rPr lang="pl-PL" sz="1800" dirty="0">
                <a:solidFill>
                  <a:srgbClr val="EF5361"/>
                </a:solidFill>
                <a:latin typeface="Century Gothic (Body)"/>
              </a:rPr>
              <a:t>y</a:t>
            </a: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 w latach 1961-2019 dla świata i poszczególnych kontynentów 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ð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przedstawienie korelacji pomiędzy wzrostem temperatur</a:t>
            </a:r>
            <a:r>
              <a:rPr lang="pl-PL" sz="1800" dirty="0">
                <a:solidFill>
                  <a:srgbClr val="EF5361"/>
                </a:solidFill>
                <a:latin typeface="Century Gothic (Body)"/>
              </a:rPr>
              <a:t>y</a:t>
            </a: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 </a:t>
            </a:r>
            <a:r>
              <a:rPr lang="pl-PL" sz="1800" dirty="0">
                <a:solidFill>
                  <a:srgbClr val="EF5361"/>
                </a:solidFill>
                <a:latin typeface="Century Gothic (Body)"/>
              </a:rPr>
              <a:t>a jej przyczynami czyli </a:t>
            </a: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poziomem emisji CO2, poziomem zalesienia, poziomem urbanizacji. Dane zostaną przedstawione dla wybranych krajów poszczególnych kontynentów </a:t>
            </a: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5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816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7AC920-911E-4C6E-6867-FA80149FE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824" y="188640"/>
            <a:ext cx="11857251" cy="648072"/>
          </a:xfrm>
        </p:spPr>
        <p:txBody>
          <a:bodyPr>
            <a:normAutofit/>
          </a:bodyPr>
          <a:lstStyle/>
          <a:p>
            <a:r>
              <a:rPr lang="pl-PL" sz="3600" cap="none" dirty="0"/>
              <a:t>Hipoteza</a:t>
            </a:r>
            <a:endParaRPr lang="en-GB" sz="3600" cap="none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8D7D377C-094B-7968-C9E3-C986E2E43B62}"/>
              </a:ext>
            </a:extLst>
          </p:cNvPr>
          <p:cNvSpPr txBox="1">
            <a:spLocks/>
          </p:cNvSpPr>
          <p:nvPr/>
        </p:nvSpPr>
        <p:spPr>
          <a:xfrm>
            <a:off x="259594" y="836712"/>
            <a:ext cx="11785243" cy="5544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Przyjęte hipotezy:</a:t>
            </a:r>
          </a:p>
          <a:p>
            <a:pPr marL="342900" indent="-342900" algn="just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Od 1961 roku na świecie odnotowuje się wzrost średniorocznych zmian temperatur.</a:t>
            </a:r>
          </a:p>
          <a:p>
            <a:pPr marL="342900" indent="-342900" algn="just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pl-PL" sz="1800" dirty="0">
                <a:solidFill>
                  <a:srgbClr val="FF0000"/>
                </a:solidFill>
                <a:latin typeface="Century Gothic (Body)"/>
              </a:rPr>
              <a:t>Największy wzrost temperatur odnotowuje się: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"/>
            </a:pPr>
            <a:r>
              <a:rPr lang="pl-PL" sz="1800" dirty="0">
                <a:solidFill>
                  <a:srgbClr val="FF0000"/>
                </a:solidFill>
                <a:latin typeface="Century Gothic (Body)"/>
              </a:rPr>
              <a:t>na półkuli…………..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"/>
            </a:pPr>
            <a:r>
              <a:rPr lang="pl-PL" sz="1800" dirty="0">
                <a:solidFill>
                  <a:srgbClr val="FF0000"/>
                </a:solidFill>
                <a:latin typeface="Century Gothic (Body)"/>
              </a:rPr>
              <a:t>w strefie/strefach klimatycznych…………………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"/>
            </a:pPr>
            <a:r>
              <a:rPr lang="pl-PL" sz="1800" dirty="0">
                <a:solidFill>
                  <a:srgbClr val="FF0000"/>
                </a:solidFill>
                <a:latin typeface="Century Gothic (Body)"/>
              </a:rPr>
              <a:t>w …………….. (kontynent)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"/>
            </a:pPr>
            <a:r>
              <a:rPr lang="pl-PL" sz="1800" dirty="0">
                <a:solidFill>
                  <a:srgbClr val="FF0000"/>
                </a:solidFill>
                <a:latin typeface="Century Gothic (Body)"/>
              </a:rPr>
              <a:t>w krajach ………………… (wysoko rozwiniętych, rozwijających się, słabo rozwiniętych)</a:t>
            </a:r>
          </a:p>
          <a:p>
            <a:pPr algn="just">
              <a:lnSpc>
                <a:spcPct val="11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marL="342900" indent="-342900" algn="just">
              <a:lnSpc>
                <a:spcPct val="110000"/>
              </a:lnSpc>
              <a:buSzPct val="100000"/>
              <a:buFont typeface="+mj-lt"/>
              <a:buAutoNum type="arabicPeriod" startAt="3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Czynnikami (antropogenicznymi) wpływającymi na zmiany (wzrost) średniorocznych temperatur na świecie są:</a:t>
            </a:r>
          </a:p>
          <a:p>
            <a:pPr marL="285750" indent="-285750" algn="just">
              <a:lnSpc>
                <a:spcPct val="110000"/>
              </a:lnSpc>
              <a:buSzPct val="100000"/>
              <a:buFont typeface="Wingdings" panose="05000000000000000000" pitchFamily="2" charset="2"/>
              <a:buChar char="ð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industralizacja, uprzemysłowienie krajów i ich rozwój społeczno - gospodarczy mierzony przez wielkość produkcji społeczeństwa (PKB per capita) (wzrost), </a:t>
            </a:r>
          </a:p>
          <a:p>
            <a:pPr marL="285750" indent="-285750" algn="just">
              <a:lnSpc>
                <a:spcPct val="110000"/>
              </a:lnSpc>
              <a:buSzPct val="100000"/>
              <a:buFont typeface="Wingdings" panose="05000000000000000000" pitchFamily="2" charset="2"/>
              <a:buChar char="ð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poziom urbanizacji krajów świata (stopień zurbanizowania) (wzrost),</a:t>
            </a:r>
          </a:p>
          <a:p>
            <a:pPr marL="285750" indent="-285750" algn="just">
              <a:lnSpc>
                <a:spcPct val="110000"/>
              </a:lnSpc>
              <a:buSzPct val="100000"/>
              <a:buFont typeface="Wingdings" panose="05000000000000000000" pitchFamily="2" charset="2"/>
              <a:buChar char="ð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poziom zalesienia (spadek),</a:t>
            </a:r>
          </a:p>
          <a:p>
            <a:pPr marL="285750" indent="-285750" algn="just">
              <a:lnSpc>
                <a:spcPct val="110000"/>
              </a:lnSpc>
              <a:buSzPct val="100000"/>
              <a:buFont typeface="Wingdings" panose="05000000000000000000" pitchFamily="2" charset="2"/>
              <a:buChar char="ð"/>
            </a:pPr>
            <a:r>
              <a:rPr lang="pl-PL" sz="1800" dirty="0">
                <a:solidFill>
                  <a:srgbClr val="002060"/>
                </a:solidFill>
                <a:latin typeface="Century Gothic (Body)"/>
              </a:rPr>
              <a:t>ilość emisji CO2 (wzrost związany z powyższymi)</a:t>
            </a:r>
          </a:p>
          <a:p>
            <a:pPr algn="just">
              <a:lnSpc>
                <a:spcPct val="11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1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  <a:p>
            <a:pPr algn="just">
              <a:lnSpc>
                <a:spcPct val="110000"/>
              </a:lnSpc>
            </a:pPr>
            <a:endParaRPr lang="pl-PL" sz="1800" dirty="0">
              <a:solidFill>
                <a:srgbClr val="002060"/>
              </a:solidFill>
              <a:latin typeface="Century Gothic (Body)"/>
            </a:endParaRPr>
          </a:p>
        </p:txBody>
      </p:sp>
    </p:spTree>
    <p:extLst>
      <p:ext uri="{BB962C8B-B14F-4D97-AF65-F5344CB8AC3E}">
        <p14:creationId xmlns:p14="http://schemas.microsoft.com/office/powerpoint/2010/main" val="213802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725513D4-0C69-4183-BA81-F0CB6E7F37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20" t="7577" r="1227"/>
          <a:stretch/>
        </p:blipFill>
        <p:spPr>
          <a:xfrm>
            <a:off x="189756" y="1988840"/>
            <a:ext cx="8245522" cy="46350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69876" y="5337212"/>
            <a:ext cx="4968552" cy="2880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1200" cap="none" dirty="0"/>
              <a:t>Zmiany temperatury na świecie  w latach 1961-2019 </a:t>
            </a:r>
            <a:endParaRPr lang="en-GB" sz="1200" cap="non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5278" y="2780928"/>
            <a:ext cx="3188269" cy="216927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1600" dirty="0">
                <a:solidFill>
                  <a:srgbClr val="EF5361"/>
                </a:solidFill>
              </a:rPr>
              <a:t>Początkowe lata, z przewagą odcieni niebieskiego.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1600" dirty="0">
                <a:solidFill>
                  <a:srgbClr val="EF5361"/>
                </a:solidFill>
              </a:rPr>
              <a:t>Na koniec, sama czerwień.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1600" dirty="0">
                <a:solidFill>
                  <a:srgbClr val="EF5361"/>
                </a:solidFill>
              </a:rPr>
              <a:t>(zmiany r/r)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1600" dirty="0">
                <a:solidFill>
                  <a:srgbClr val="EF5361"/>
                </a:solidFill>
              </a:rPr>
              <a:t>Tendencja jest zauważalna, widać ocieplenie w ostatnich latach.</a:t>
            </a: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B6F033E-487C-2D0C-D5BD-2DE471250FD3}"/>
              </a:ext>
            </a:extLst>
          </p:cNvPr>
          <p:cNvSpPr txBox="1">
            <a:spLocks/>
          </p:cNvSpPr>
          <p:nvPr/>
        </p:nvSpPr>
        <p:spPr>
          <a:xfrm>
            <a:off x="4921" y="-6818"/>
            <a:ext cx="9753600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cap="none" dirty="0"/>
              <a:t>Czym jest </a:t>
            </a:r>
            <a:r>
              <a:rPr lang="pl-PL" sz="3600" cap="none" dirty="0">
                <a:effectLst>
                  <a:glow rad="101600">
                    <a:srgbClr val="EF5361">
                      <a:alpha val="40000"/>
                    </a:srgbClr>
                  </a:glow>
                </a:effectLst>
              </a:rPr>
              <a:t>globalne ocieplenie </a:t>
            </a:r>
            <a:endParaRPr lang="en-GB" sz="3600" cap="none" dirty="0">
              <a:effectLst>
                <a:glow rad="101600">
                  <a:srgbClr val="EF5361">
                    <a:alpha val="40000"/>
                  </a:srgbClr>
                </a:glow>
              </a:effectLst>
            </a:endParaRP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C9451336-F49A-7F33-C7F6-ECF8E9306D39}"/>
              </a:ext>
            </a:extLst>
          </p:cNvPr>
          <p:cNvSpPr txBox="1">
            <a:spLocks/>
          </p:cNvSpPr>
          <p:nvPr/>
        </p:nvSpPr>
        <p:spPr>
          <a:xfrm>
            <a:off x="297162" y="701664"/>
            <a:ext cx="11594500" cy="1422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pl-PL" sz="1600" dirty="0">
                <a:solidFill>
                  <a:srgbClr val="002060"/>
                </a:solidFill>
              </a:rPr>
              <a:t>Globalne ocieplenie to zjawisko charakteryzujące się ogólnym wzrostem średnich temperatur powierzchni Ziemi, które modyfikuje równowagę pogodową i ekosystem. </a:t>
            </a:r>
            <a:endParaRPr lang="pl-PL" sz="1600" dirty="0">
              <a:solidFill>
                <a:srgbClr val="EF5361"/>
              </a:solidFill>
            </a:endParaRPr>
          </a:p>
          <a:p>
            <a:pPr marL="45720" indent="0" algn="just">
              <a:buNone/>
            </a:pPr>
            <a:r>
              <a:rPr lang="pl-PL" sz="1600" dirty="0">
                <a:solidFill>
                  <a:srgbClr val="002060"/>
                </a:solidFill>
              </a:rPr>
              <a:t>Szacuje się, że od okresu przedindustrialnego (1850-1900) działalność człowieka zwiększyła średnią globalną temperaturę Ziemi o około 1°C, a </a:t>
            </a:r>
            <a:r>
              <a:rPr lang="pl-PL" sz="1600" dirty="0">
                <a:solidFill>
                  <a:srgbClr val="EF5361"/>
                </a:solidFill>
              </a:rPr>
              <a:t>liczba</a:t>
            </a:r>
            <a:r>
              <a:rPr lang="pl-PL" sz="1600" dirty="0">
                <a:solidFill>
                  <a:srgbClr val="002060"/>
                </a:solidFill>
              </a:rPr>
              <a:t> ta wzrasta obecnie o ponad 0,2°C na dekadę.</a:t>
            </a:r>
            <a:endParaRPr lang="en-GB" sz="16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E8AE3-E8C1-EF83-861F-C7E32E4E1F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683" y="165724"/>
            <a:ext cx="742017" cy="56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538C1-8E59-F426-CC5F-81321E2FC8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365" y="165724"/>
            <a:ext cx="1263624" cy="5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B1D2917-9271-518A-4C66-BD6EF0E0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788" y="1916832"/>
            <a:ext cx="6244008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37C3F1A-377F-3AC4-D956-A5AE30B0A6CD}"/>
              </a:ext>
            </a:extLst>
          </p:cNvPr>
          <p:cNvSpPr txBox="1">
            <a:spLocks/>
          </p:cNvSpPr>
          <p:nvPr/>
        </p:nvSpPr>
        <p:spPr>
          <a:xfrm>
            <a:off x="9249" y="0"/>
            <a:ext cx="12061827" cy="10164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cap="none" dirty="0"/>
              <a:t>Porównanie zman temperatury na półkuli północnej   i południowej </a:t>
            </a:r>
            <a:endParaRPr lang="en-GB" sz="3600" cap="none" dirty="0">
              <a:effectLst>
                <a:glow rad="101600">
                  <a:srgbClr val="EF5361">
                    <a:alpha val="40000"/>
                  </a:srgbClr>
                </a:glow>
              </a:effectLst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E603C47-3405-09A8-B6CC-076CF5E0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0476" y="2996952"/>
            <a:ext cx="5113784" cy="367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2883D-3D9F-A5FC-A648-25A022E544CD}"/>
              </a:ext>
            </a:extLst>
          </p:cNvPr>
          <p:cNvSpPr txBox="1"/>
          <p:nvPr/>
        </p:nvSpPr>
        <p:spPr>
          <a:xfrm>
            <a:off x="6598468" y="2384884"/>
            <a:ext cx="5472608" cy="57606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cap="none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dirty="0"/>
              <a:t>Porównanie średniorocznych zmian temperatur (co 15 lat)</a:t>
            </a:r>
          </a:p>
        </p:txBody>
      </p:sp>
    </p:spTree>
    <p:extLst>
      <p:ext uri="{BB962C8B-B14F-4D97-AF65-F5344CB8AC3E}">
        <p14:creationId xmlns:p14="http://schemas.microsoft.com/office/powerpoint/2010/main" val="623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D37C3F1A-377F-3AC4-D956-A5AE30B0A6CD}"/>
              </a:ext>
            </a:extLst>
          </p:cNvPr>
          <p:cNvSpPr txBox="1">
            <a:spLocks/>
          </p:cNvSpPr>
          <p:nvPr/>
        </p:nvSpPr>
        <p:spPr>
          <a:xfrm>
            <a:off x="9249" y="0"/>
            <a:ext cx="12061827" cy="10164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cap="none" dirty="0"/>
              <a:t>Porównanie średniorocznych zmian temperatur w strefach klimatycznych (co 15 lat)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9B29500-A781-034C-31BC-0B9C3429A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764" y="1124744"/>
            <a:ext cx="7272808" cy="562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36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D37C3F1A-377F-3AC4-D956-A5AE30B0A6CD}"/>
              </a:ext>
            </a:extLst>
          </p:cNvPr>
          <p:cNvSpPr txBox="1">
            <a:spLocks/>
          </p:cNvSpPr>
          <p:nvPr/>
        </p:nvSpPr>
        <p:spPr>
          <a:xfrm>
            <a:off x="0" y="116632"/>
            <a:ext cx="12061827" cy="14931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cap="none" dirty="0"/>
              <a:t>Porównanie średniorocznych zmian temperatur pomiędzy strefami (półkula północna &lt;-&gt; półkula południowa)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7F3C3C0A-9130-7329-A0A0-3ED1DD530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2264" y="2085210"/>
            <a:ext cx="3753063" cy="21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FFAD597-24C6-6A11-1FC0-2ED4C9ED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5266" y="2085210"/>
            <a:ext cx="3715220" cy="21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F4817110-E4A4-5498-A939-D58FBC05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01" y="4361250"/>
            <a:ext cx="3842993" cy="21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0228300-B634-12A9-C412-5DB1CB497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2264" y="4361250"/>
            <a:ext cx="3753063" cy="21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DBA5C13-61E9-24FB-05A0-C0529659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5266" y="4365104"/>
            <a:ext cx="3729113" cy="21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7E9F24-3484-4356-CF08-21E8B6F4A7B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277" y="1874106"/>
            <a:ext cx="3528282" cy="22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9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count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6308346_TF03460629.potx" id="{896FDC4C-42B5-4C8E-9A72-614FBF3F70A6}" vid="{62DF8BAF-90E5-44AF-97DC-3916E30342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</TotalTime>
  <Words>906</Words>
  <Application>Microsoft Office PowerPoint</Application>
  <PresentationFormat>Custom</PresentationFormat>
  <Paragraphs>229</Paragraphs>
  <Slides>34</Slides>
  <Notes>18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Century Gothic</vt:lpstr>
      <vt:lpstr>Century Gothic (Body)</vt:lpstr>
      <vt:lpstr>Symbol</vt:lpstr>
      <vt:lpstr>Wingdings</vt:lpstr>
      <vt:lpstr>World country report presentation</vt:lpstr>
      <vt:lpstr>THERE IS NO PLANET B</vt:lpstr>
      <vt:lpstr>Czym są zmiany klimatyczne</vt:lpstr>
      <vt:lpstr>Efekty zmian klimatycznych</vt:lpstr>
      <vt:lpstr>Cel prezentacji, główne punkty</vt:lpstr>
      <vt:lpstr>Hipoteza</vt:lpstr>
      <vt:lpstr>Zmiany temperatury na świecie  w latach 1961-2019 </vt:lpstr>
      <vt:lpstr>PowerPoint Presentation</vt:lpstr>
      <vt:lpstr>PowerPoint Presentation</vt:lpstr>
      <vt:lpstr>PowerPoint Presentation</vt:lpstr>
      <vt:lpstr>PowerPoint Presentation</vt:lpstr>
      <vt:lpstr>Wybrane kraje </vt:lpstr>
      <vt:lpstr>AMERYKA PÓŁNOCNA – zmiana temaperatury vs:</vt:lpstr>
      <vt:lpstr>AMERYKA PÓŁNOCNA – zmiana temaperatury vs:</vt:lpstr>
      <vt:lpstr>AMERYKA PŁN – zmiany temperatury vs:</vt:lpstr>
      <vt:lpstr>AMERYKA PŁN – korelacje</vt:lpstr>
      <vt:lpstr>PowerPoint Presentation</vt:lpstr>
      <vt:lpstr>AMERYKA PŁD – zmiany temperatury vs:</vt:lpstr>
      <vt:lpstr>AMERYKA PŁD – korelacje</vt:lpstr>
      <vt:lpstr>PowerPoint Presentation</vt:lpstr>
      <vt:lpstr>AFRYKA – zmiany temperatury vs</vt:lpstr>
      <vt:lpstr>PowerPoint Presentation</vt:lpstr>
      <vt:lpstr>PowerPoint Presentation</vt:lpstr>
      <vt:lpstr>AUSTRALIA &amp; OCEANIA – zmiany temperatury vs:</vt:lpstr>
      <vt:lpstr>PowerPoint Presentation</vt:lpstr>
      <vt:lpstr>PowerPoint Presentation</vt:lpstr>
      <vt:lpstr>EUROPA – zmiany temperatury vs:</vt:lpstr>
      <vt:lpstr>PowerPoint Presentation</vt:lpstr>
      <vt:lpstr>PowerPoint Presentation</vt:lpstr>
      <vt:lpstr>PowerPoint Presentation</vt:lpstr>
      <vt:lpstr>Podsumowanie</vt:lpstr>
      <vt:lpstr>Podsumowanie</vt:lpstr>
      <vt:lpstr>Dodatkowo</vt:lpstr>
      <vt:lpstr>Dziękujemy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THERE IS NO PLANET B</dc:title>
  <dc:creator>Urszula Nowak</dc:creator>
  <cp:lastModifiedBy>Urszula Nowak</cp:lastModifiedBy>
  <cp:revision>21</cp:revision>
  <dcterms:created xsi:type="dcterms:W3CDTF">2023-05-08T18:47:05Z</dcterms:created>
  <dcterms:modified xsi:type="dcterms:W3CDTF">2023-05-11T17:52:01Z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